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341" r:id="rId3"/>
    <p:sldId id="497" r:id="rId4"/>
    <p:sldId id="501" r:id="rId5"/>
    <p:sldId id="539" r:id="rId6"/>
    <p:sldId id="540" r:id="rId7"/>
    <p:sldId id="507" r:id="rId8"/>
    <p:sldId id="511" r:id="rId9"/>
    <p:sldId id="529" r:id="rId10"/>
    <p:sldId id="506" r:id="rId11"/>
    <p:sldId id="504" r:id="rId12"/>
    <p:sldId id="561" r:id="rId13"/>
    <p:sldId id="543" r:id="rId14"/>
    <p:sldId id="544" r:id="rId15"/>
    <p:sldId id="542" r:id="rId16"/>
    <p:sldId id="509" r:id="rId17"/>
    <p:sldId id="541" r:id="rId18"/>
    <p:sldId id="568" r:id="rId19"/>
    <p:sldId id="545" r:id="rId20"/>
    <p:sldId id="558" r:id="rId21"/>
    <p:sldId id="571" r:id="rId22"/>
    <p:sldId id="553" r:id="rId23"/>
    <p:sldId id="527" r:id="rId24"/>
    <p:sldId id="4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B8A7-BC9B-4E14-ADEB-E8B680C178F3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266E-E789-458E-B578-6AB98B2E7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3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Thanks very much and I am pleased to</a:t>
            </a:r>
            <a:r>
              <a:rPr lang="en-AU" baseline="0" dirty="0"/>
              <a:t> have the opportunity to discuss with you what I see as one of the most exciting developments in clinical and medical research in this country coming at a time when Curtin University has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A very strong allied health training reputation in most of the key disciplines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The newest medical school in the country and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is becoming a major force in health research not only in he State but also Nationally.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7CB07-0039-4545-92EA-48E12138E5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0E43-6EB3-4263-96B4-A64DA803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DB7C9-50B2-4D63-9030-E88C12FBF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0BAE9-4EE7-4D67-A0DA-9F752714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BA4AC-61DD-41FF-BCA5-B7DA4CAF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26F0-67BF-48CB-9DF7-A89D7C51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42C21-7B48-4B99-A34B-EFF3ED51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88A68-8D51-4FA7-B160-5FA9940F8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676B-F0AA-4A7E-9282-A7AFB1FD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C035-F7D1-46CC-9C76-7C24B22C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7A57-2895-4222-AD47-B23432EE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AD6D8-C628-42D3-BA07-3AE028714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DD9B0-A0FE-4D70-A03A-0DC662A57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C0D46-7C28-4E0F-A266-364DD91F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D6D3C-5323-47AF-A9FB-CE244F82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232E4-D469-44B9-B6CE-FBADA025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>
            <a:normAutofit/>
          </a:bodyPr>
          <a:lstStyle>
            <a:lvl1pPr>
              <a:defRPr sz="1596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63059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>
            <a:normAutofit/>
          </a:bodyPr>
          <a:lstStyle>
            <a:lvl1pPr>
              <a:defRPr sz="1596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532466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246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9672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934" y="1600201"/>
            <a:ext cx="11123752" cy="47625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60431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348984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560988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566155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571250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560988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12184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3D6-CE90-40F4-8389-36F08C61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8A11-711F-4F76-91E3-33196C4C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1B0C-B70D-4E44-8A45-25BA15ED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07BC-8A13-4235-8119-B3CB8652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C4F9-3163-4886-8469-DE35010C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4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867431" cy="6858000"/>
          </a:xfrm>
        </p:spPr>
        <p:txBody>
          <a:bodyPr rtlCol="0">
            <a:normAutofit/>
          </a:bodyPr>
          <a:lstStyle>
            <a:lvl1pPr>
              <a:defRPr sz="1795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95903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</p:spPr>
        <p:txBody>
          <a:bodyPr rIns="108000" rtlCol="0" anchor="ctr">
            <a:normAutofit/>
          </a:bodyPr>
          <a:lstStyle>
            <a:lvl1pPr>
              <a:defRPr sz="1396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4216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C0E5-310D-476A-B6E8-E704EBC0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6EA6-A220-46AE-9532-A7585A0B9AD2}" type="datetimeFigureOut">
              <a:rPr lang="en-US" altLang="en-US"/>
              <a:pPr>
                <a:defRPr/>
              </a:pPr>
              <a:t>16/03/2022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A12E-F662-4A1C-B695-940D161A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5846-C2CD-4AB3-A0CF-DCBCE17B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05F45-CACC-4AE7-B3FF-668F7BAA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3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6E18AF5-1AC3-4E45-9F17-74A886B18C2C}"/>
              </a:ext>
            </a:extLst>
          </p:cNvPr>
          <p:cNvSpPr txBox="1">
            <a:spLocks/>
          </p:cNvSpPr>
          <p:nvPr userDrawn="1"/>
        </p:nvSpPr>
        <p:spPr>
          <a:xfrm>
            <a:off x="5435600" y="6356091"/>
            <a:ext cx="1320800" cy="365025"/>
          </a:xfrm>
          <a:prstGeom prst="rect">
            <a:avLst/>
          </a:prstGeom>
        </p:spPr>
        <p:txBody>
          <a:bodyPr lIns="91200" tIns="45600" rIns="91200" bIns="456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C3308AE7-65BD-4685-897C-88B1B4CFBC94}" type="slidenum">
              <a:rPr lang="en-US" altLang="en-US" sz="2333"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2333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41897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393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31261"/>
            <a:ext cx="11092828" cy="4525963"/>
          </a:xfrm>
          <a:prstGeom prst="rect">
            <a:avLst/>
          </a:prstGeom>
        </p:spPr>
        <p:txBody>
          <a:bodyPr/>
          <a:lstStyle>
            <a:lvl1pPr marL="341960" indent="-341960">
              <a:buFont typeface="Wingdings" charset="2"/>
              <a:buChar char="§"/>
              <a:defRPr sz="2393">
                <a:latin typeface="Arial"/>
                <a:cs typeface="Arial"/>
              </a:defRPr>
            </a:lvl1pPr>
            <a:lvl2pPr>
              <a:defRPr sz="1995">
                <a:latin typeface="Arial"/>
                <a:cs typeface="Arial"/>
              </a:defRPr>
            </a:lvl2pPr>
            <a:lvl3pPr marL="1139866" indent="-227973">
              <a:buFont typeface="Wingdings" charset="2"/>
              <a:buChar char="§"/>
              <a:defRPr sz="1795">
                <a:latin typeface="Arial"/>
                <a:cs typeface="Arial"/>
              </a:defRPr>
            </a:lvl3pPr>
            <a:lvl4pPr>
              <a:defRPr sz="1596">
                <a:latin typeface="Arial"/>
                <a:cs typeface="Arial"/>
              </a:defRPr>
            </a:lvl4pPr>
            <a:lvl5pPr>
              <a:defRPr sz="1795">
                <a:latin typeface="Arial"/>
                <a:cs typeface="Arial"/>
              </a:defRPr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5009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900">
                <a:solidFill>
                  <a:schemeClr val="tx2"/>
                </a:solidFill>
              </a:defRPr>
            </a:lvl1pPr>
            <a:lvl2pPr marL="40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4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 Studi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560388"/>
            <a:ext cx="10943167" cy="654034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600" y="1357298"/>
            <a:ext cx="10972800" cy="4572032"/>
          </a:xfrm>
        </p:spPr>
        <p:txBody>
          <a:bodyPr/>
          <a:lstStyle>
            <a:lvl1pPr marL="266647" marR="0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lvl1pPr>
          </a:lstStyle>
          <a:p>
            <a:pPr marL="266647" marR="0" lvl="0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266647" marR="0" lvl="1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266647" marR="0" lvl="2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Third level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-43" y="1285860"/>
            <a:ext cx="10668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395142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79977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18" y="6302375"/>
            <a:ext cx="374438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91698"/>
            <a:ext cx="7680000" cy="909152"/>
          </a:xfrm>
          <a:solidFill>
            <a:schemeClr val="accent1"/>
          </a:solidFill>
        </p:spPr>
        <p:txBody>
          <a:bodyPr wrap="square" lIns="432000" tIns="108000" rIns="252000" anchor="b">
            <a:spAutoFit/>
          </a:bodyPr>
          <a:lstStyle>
            <a:lvl1pPr>
              <a:lnSpc>
                <a:spcPct val="100000"/>
              </a:lnSpc>
              <a:defRPr sz="4399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7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824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3CCC-57CA-4151-9374-2DCF5750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E401A-D544-4B23-B391-8A2DF2330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71DB2-A015-430A-9FA8-B897B8B8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96551-4161-43B2-AA75-7B5E9263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933DB-08FC-45B4-B4BA-5898C184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F19A-56BE-407F-A6BC-B890A09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C9D9-2393-4C6F-8C07-E3C92D04F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E6E6A-76C7-430C-94B6-AA39FF54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A09D0-F89B-4278-B9F5-DA5D6ECE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C3F92-B739-40BD-8E4C-378C0041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3DCE4-B553-40FD-B226-7877F7C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1494-801C-4E34-AD36-F4486E2A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603D5-528F-4C25-BE25-F765FCBEB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D1E60-6D87-4680-8780-D2ED194EC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7795D-F089-41C8-B6D1-241FE8F38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9E31E-CB4D-4855-8E8D-8A7F59654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4233B-F106-49C2-943C-8CF1F309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B54A0-FD88-4DB2-8C17-8342A618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38B26-A411-4087-84A3-3E0264B3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1871-8EE8-4EEA-8238-5C4D6EB9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DC1B0-A0E2-467B-88D6-FD3C97F8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D2591-56D1-44E9-AF7A-34258E4A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71-CC91-49AB-B347-84E82AE9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A7DD4-5F2A-47FC-A53E-8FCCABF9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3861A-7E58-4DE9-909D-1948F790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4EAA7-BD3F-40D6-B621-1E83309C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E4DE-E338-469F-9331-5F4901F6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43BD-841A-46B1-849B-B19EDF0B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85D7D-B606-4307-B854-68D1E9C32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40AD9-E63B-4AE2-A2D0-7461BAAA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BF88A-F526-4CA5-BCC4-76F41F8B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BA229-D94D-410B-B7D7-94B9A3C9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6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1414-07CB-4AFC-9A0C-8742E38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FE7EC-6770-4EAB-86D3-A38FD173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F2AF-8BAC-476D-97B5-3D67BBE0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38C18-10D4-4119-A17E-B432A14A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195F-62F2-4EF0-96A4-9F770BB6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1CA5-13BF-4982-BF49-1F05BE8E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1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CCE2A-0114-4218-9588-372920DD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52B3-2492-4ABF-99EF-0527241F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6336E-1D14-4D79-A249-39798804C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12F8-D440-4B98-9B5C-9C8AA3C06EE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3C0-1CC1-41B4-9577-893AD34EB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3FB2-99CB-4670-9042-DCA227360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1381-C873-47F1-BA7C-8F4A8FB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EC1D9E2-05CC-4C96-8C7E-F501AC20A8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830"/>
            <a:ext cx="10972800" cy="11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F3EC4FF-870B-488D-9F83-5E476301F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165"/>
            <a:ext cx="10972800" cy="45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331-4B4A-41E7-8E46-C0B7C9928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091"/>
            <a:ext cx="2844800" cy="365025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>
              <a:defRPr sz="1533">
                <a:solidFill>
                  <a:srgbClr val="898989"/>
                </a:solidFill>
                <a:latin typeface="Calibri" charset="0"/>
                <a:ea typeface="Calibri Regular" charset="0"/>
                <a:cs typeface="Calibri Regular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2332-E7F1-461B-835A-5870D5532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091"/>
            <a:ext cx="3860800" cy="365025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ctr">
              <a:defRPr sz="1533">
                <a:solidFill>
                  <a:srgbClr val="898989"/>
                </a:solidFill>
                <a:latin typeface="Calibri" charset="0"/>
                <a:ea typeface="Calibri Regular" charset="0"/>
                <a:cs typeface="Calibri Regular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A6DC-3FA1-4891-B76A-D803F537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091"/>
            <a:ext cx="2844800" cy="365025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>
              <a:defRPr sz="1533">
                <a:solidFill>
                  <a:srgbClr val="898989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fld id="{38876D9E-8379-4EB8-A340-5799FC0DA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hf hdr="0" ftr="0" dt="0"/>
  <p:txStyles>
    <p:titleStyle>
      <a:lvl1pPr algn="ctr" defTabSz="607438" rtl="0" eaLnBrk="0" fontAlgn="base" hangingPunct="0">
        <a:spcBef>
          <a:spcPct val="0"/>
        </a:spcBef>
        <a:spcAft>
          <a:spcPct val="0"/>
        </a:spcAft>
        <a:defRPr sz="4333" kern="1200">
          <a:solidFill>
            <a:schemeClr val="bg2"/>
          </a:solidFill>
          <a:latin typeface="+mj-lt"/>
          <a:ea typeface="Calibri Regular" charset="0"/>
          <a:cs typeface="Calibri Regular" charset="0"/>
        </a:defRPr>
      </a:lvl1pPr>
      <a:lvl2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2pPr>
      <a:lvl3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3pPr>
      <a:lvl4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4pPr>
      <a:lvl5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5pPr>
      <a:lvl6pPr marL="304777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6pPr>
      <a:lvl7pPr marL="609554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7pPr>
      <a:lvl8pPr marL="914332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8pPr>
      <a:lvl9pPr marL="1219109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9pPr>
    </p:titleStyle>
    <p:bodyStyle>
      <a:lvl1pPr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333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1pPr>
      <a:lvl2pPr marL="607438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333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2pPr>
      <a:lvl3pPr marL="1214875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3pPr>
      <a:lvl4pPr marL="1823372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4pPr>
      <a:lvl5pPr marL="2430810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5pPr>
      <a:lvl6pPr marL="3343775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6pPr>
      <a:lvl7pPr marL="3951735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7pPr>
      <a:lvl8pPr marL="4559694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8pPr>
      <a:lvl9pPr marL="5167653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1pPr>
      <a:lvl2pPr marL="607959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2pPr>
      <a:lvl3pPr marL="1215918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3pPr>
      <a:lvl4pPr marL="1823878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4pPr>
      <a:lvl5pPr marL="2431837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5pPr>
      <a:lvl6pPr marL="3039796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6pPr>
      <a:lvl7pPr marL="3647755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7pPr>
      <a:lvl8pPr marL="4255715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8pPr>
      <a:lvl9pPr marL="4863674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ibguides.library.curtin.edu.au/c.php?g=202401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dmp.curtin.edu.au/" TargetMode="External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ig.curtin.edu.au/hom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orcid.org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abs.gov.au/ausstats/abs@.nsf/0/4AE1B46AE2048A28CA25741800044242?opendocument" TargetMode="External"/><Relationship Id="rId9" Type="http://schemas.openxmlformats.org/officeDocument/2006/relationships/hyperlink" Target="https://students.curtin.edu.au/essentials/higher-degree-by-research/mileston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tudents.curtin.edu.au/essentials/higher-degree-by-research/starting-your-hdr-cour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s://policies.curtin.edu.au/findapolicy/index.cfm#h" TargetMode="External"/><Relationship Id="rId4" Type="http://schemas.openxmlformats.org/officeDocument/2006/relationships/hyperlink" Target="https://policies.curtin.edu.au/findapolicy/#h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curtin.edu.au/students/essentials/higher-degree-by-research/hdr-form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rtin.edu.au/students/essentials/higher-degree-by-research/" TargetMode="External"/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7" Type="http://schemas.openxmlformats.org/officeDocument/2006/relationships/hyperlink" Target="https://students.curtin.edu.au/essentials/higher-degree-by-research/starting-your-hdr-cour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OC-Excellence@curtin.edu.au" TargetMode="External"/><Relationship Id="rId5" Type="http://schemas.openxmlformats.org/officeDocument/2006/relationships/hyperlink" Target="mailto:ROC.GRS@curtin.edu.au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students.curtin.edu.au/essentials/higher-degree-by-research/mileston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http://rim.curtin.edu.au/tools/disposal_authorities.cfm" TargetMode="External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libguides.library.curtin.edu.au/c.php?g=202401" TargetMode="External"/><Relationship Id="rId5" Type="http://schemas.openxmlformats.org/officeDocument/2006/relationships/hyperlink" Target="https://dmp.curtin.edu.au/" TargetMode="External"/><Relationship Id="rId4" Type="http://schemas.openxmlformats.org/officeDocument/2006/relationships/hyperlink" Target="https://policies.curtin.edu.au/findapolicy/index.cfm#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olicies.curtin.edu.au/findapolicy/index.cfm#m" TargetMode="External"/><Relationship Id="rId5" Type="http://schemas.openxmlformats.org/officeDocument/2006/relationships/hyperlink" Target="https://students.curtin.edu.au/essentials/rights/academic-integrity/" TargetMode="External"/><Relationship Id="rId4" Type="http://schemas.openxmlformats.org/officeDocument/2006/relationships/hyperlink" Target="https://about.curtin.edu.au/governance/academic-integri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ibguides.library.curtin.edu.au/grasp/candidacy-proposal-series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6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9" y="13145"/>
            <a:ext cx="12224493" cy="6874208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11939" y="2253255"/>
            <a:ext cx="3768155" cy="95104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AU" sz="4999" dirty="0">
                <a:solidFill>
                  <a:schemeClr val="bg1"/>
                </a:solidFill>
                <a:latin typeface="+mj-lt"/>
                <a:cs typeface="Calibri Regular" charset="0"/>
              </a:rPr>
              <a:t>Milestone 1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25413" y="3933809"/>
            <a:ext cx="7786025" cy="1056113"/>
          </a:xfrm>
          <a:prstGeom prst="rect">
            <a:avLst/>
          </a:prstGeom>
        </p:spPr>
        <p:txBody>
          <a:bodyPr vert="horz" lIns="121910" tIns="60955" rIns="121910" bIns="60955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Christopher Reid </a:t>
            </a:r>
          </a:p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John Curtin Distinguished Professor</a:t>
            </a:r>
          </a:p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Dean Graduate Studies, Curtin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839" y="5965480"/>
            <a:ext cx="11457532" cy="4693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just"/>
            <a:r>
              <a:rPr lang="en-US" dirty="0">
                <a:cs typeface="Calibri Regular" charset="0"/>
              </a:rPr>
              <a:t>Graduate Research School						                            		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26398" y="435994"/>
            <a:ext cx="1001676" cy="97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603" y="356482"/>
            <a:ext cx="2733768" cy="4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7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 err="1"/>
              <a:t>Organisational</a:t>
            </a:r>
            <a:r>
              <a:rPr lang="en-US" sz="2999" dirty="0"/>
              <a:t> Progress for HDR Students –</a:t>
            </a:r>
          </a:p>
          <a:p>
            <a:pPr algn="ctr"/>
            <a:r>
              <a:rPr lang="en-US" sz="2999" dirty="0"/>
              <a:t>Milestone Model for Progression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2111998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chemeClr val="bg1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20995A-E8F7-4A86-A285-F0993843F76C}"/>
              </a:ext>
            </a:extLst>
          </p:cNvPr>
          <p:cNvSpPr/>
          <p:nvPr/>
        </p:nvSpPr>
        <p:spPr>
          <a:xfrm>
            <a:off x="495642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FA3071-803C-4897-9956-D3F030B2D835}"/>
              </a:ext>
            </a:extLst>
          </p:cNvPr>
          <p:cNvSpPr/>
          <p:nvPr/>
        </p:nvSpPr>
        <p:spPr>
          <a:xfrm>
            <a:off x="780085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4B70A-D072-419C-B438-FAE1A1813F28}"/>
              </a:ext>
            </a:extLst>
          </p:cNvPr>
          <p:cNvSpPr/>
          <p:nvPr/>
        </p:nvSpPr>
        <p:spPr>
          <a:xfrm rot="16200000" flipH="1">
            <a:off x="9194712" y="3663039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000" kern="0" dirty="0">
                <a:solidFill>
                  <a:prstClr val="white"/>
                </a:solidFill>
                <a:latin typeface="Calibri" panose="020F0502020204030204"/>
              </a:rPr>
              <a:t>Examination</a:t>
            </a:r>
            <a:r>
              <a:rPr lang="en-AU" sz="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122" name="Picture 2" descr="Graduation Cap Cartoon High Res Stock Images | Shutterstock">
            <a:extLst>
              <a:ext uri="{FF2B5EF4-FFF2-40B4-BE49-F238E27FC236}">
                <a16:creationId xmlns:a16="http://schemas.microsoft.com/office/drawing/2014/main" id="{8781A62C-F781-46B6-B6E8-FAEB9E62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21" y="1295678"/>
            <a:ext cx="2496951" cy="18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M1 – Application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234794" y="1335183"/>
            <a:ext cx="11842128" cy="53660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/>
            </a:lvl1pPr>
            <a:lvl2pPr marL="538163" lvl="1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algn="ctr"/>
            <a:r>
              <a:rPr lang="en-US" sz="2200" dirty="0">
                <a:solidFill>
                  <a:srgbClr val="7030A0"/>
                </a:solidFill>
              </a:rPr>
              <a:t>Outcome is due to the GRS after 6 months FTE (Doctoral) and 3 months FTE (Masters). </a:t>
            </a:r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Field of Research </a:t>
            </a:r>
          </a:p>
          <a:p>
            <a:pPr marL="720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Select one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 digit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best defines the research thesis. </a:t>
            </a:r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Apply for an ORCID (open researcher and contributor ID). </a:t>
            </a:r>
          </a:p>
          <a:p>
            <a:pPr marL="720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Register via the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website </a:t>
            </a: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Complete the </a:t>
            </a:r>
            <a:r>
              <a:rPr lang="en-AU" sz="2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Initiation Guide </a:t>
            </a:r>
            <a:endParaRPr lang="en-AU" sz="2200" dirty="0"/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Complete the Research Integrity training (on Blackboard)</a:t>
            </a:r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Complete a </a:t>
            </a:r>
            <a:r>
              <a:rPr lang="en-US" sz="2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Data Management Plan</a:t>
            </a:r>
            <a:r>
              <a:rPr lang="en-US" sz="2200" dirty="0"/>
              <a:t> </a:t>
            </a:r>
          </a:p>
          <a:p>
            <a:pPr marL="720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See Library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RDM Libguide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Complete Milestone 1 Application Form </a:t>
            </a:r>
          </a:p>
          <a:p>
            <a:pPr marL="720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See </a:t>
            </a: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Milestones</a:t>
            </a: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20000" indent="-457200">
              <a:lnSpc>
                <a:spcPct val="100000"/>
              </a:lnSpc>
              <a:spcBef>
                <a:spcPts val="0"/>
              </a:spcBef>
            </a:pPr>
            <a:r>
              <a:rPr lang="en-AU" sz="2200" dirty="0"/>
              <a:t>Students normally only have ethics approved after M1 is approved. </a:t>
            </a:r>
          </a:p>
          <a:p>
            <a:pPr marL="86763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Principal supervisor may already have ethics approval, but it MUST cover the proposal. </a:t>
            </a:r>
          </a:p>
          <a:p>
            <a:pPr marL="86763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Supervisor is responsible for this governance.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FC66F-3861-41DB-9546-002CCBE28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8059" y="3581498"/>
            <a:ext cx="4992606" cy="1532123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554E4844-5B12-41B7-99DE-3317C668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32" y="1839133"/>
            <a:ext cx="2969689" cy="15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3491" y="16472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Application Forms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66F95-3D10-4CFE-B819-C8EE1F45C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8" y="1289329"/>
            <a:ext cx="3998279" cy="554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37928-4DF3-4B5D-A3FC-E69F723FC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39" y="1253875"/>
            <a:ext cx="3998279" cy="5603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25E0D-C869-4417-8CD9-42BA70191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794" y="1253876"/>
            <a:ext cx="4227318" cy="56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3491" y="16472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Application Forms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E2B4CF-385F-4459-848B-E4D61D777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546" y="1252614"/>
            <a:ext cx="3987289" cy="5523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AC922-0C6A-4921-A551-E054E6CF7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214" y="1295678"/>
            <a:ext cx="3979772" cy="56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Developing Your Research Proposal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757139" y="1604880"/>
            <a:ext cx="11015022" cy="464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Masters Students x 5 pages; Doctoral x 10 pages for (not including references and appendices)</a:t>
            </a: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Title and Abstract 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Background, which situates the project in the scholarship. 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Detailed description of methodology and methods 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Detailed project timeline – recommend a monthly Gantt chart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Full budget – including, but not restricted to, how the project will use the Research Support Fund allocation (Reimbursable items).</a:t>
            </a:r>
          </a:p>
          <a:p>
            <a:pPr marL="457200" lvl="1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Expected Publication Standard  - well edited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Uploaded to Turnitin (‘Originality Checking’ link in Research Integrity training on Blackboard)</a:t>
            </a:r>
          </a:p>
        </p:txBody>
      </p:sp>
    </p:spTree>
    <p:extLst>
      <p:ext uri="{BB962C8B-B14F-4D97-AF65-F5344CB8AC3E}">
        <p14:creationId xmlns:p14="http://schemas.microsoft.com/office/powerpoint/2010/main" val="2456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1 Requirements – Oral Presentation (6 months)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757139" y="1604880"/>
            <a:ext cx="7472184" cy="464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Formal presentation to the School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Background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Research Question and Protocol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Address Feasibility / Budget etc</a:t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Supervisors and reviewers attend </a:t>
            </a:r>
            <a:br>
              <a:rPr lang="en-US" sz="2200" dirty="0">
                <a:solidFill>
                  <a:schemeClr val="tx2"/>
                </a:solidFill>
              </a:rPr>
            </a:b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You will receive feedback, revision may be required</a:t>
            </a:r>
            <a:br>
              <a:rPr lang="en-US" sz="2200" dirty="0">
                <a:solidFill>
                  <a:schemeClr val="tx2"/>
                </a:solidFill>
              </a:rPr>
            </a:b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Your Supervisor will advise DGR when changes have been made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The GRS will advise when your M1 has been approved</a:t>
            </a:r>
          </a:p>
          <a:p>
            <a:endParaRPr lang="en-AU" sz="2200" dirty="0">
              <a:solidFill>
                <a:schemeClr val="tx2"/>
              </a:solidFill>
            </a:endParaRPr>
          </a:p>
        </p:txBody>
      </p:sp>
      <p:pic>
        <p:nvPicPr>
          <p:cNvPr id="8194" name="Picture 2" descr="The most important rule for visual presentations is to keep slides simple |  Blog">
            <a:extLst>
              <a:ext uri="{FF2B5EF4-FFF2-40B4-BE49-F238E27FC236}">
                <a16:creationId xmlns:a16="http://schemas.microsoft.com/office/drawing/2014/main" id="{01189D01-DAB1-4116-9DCB-9340D156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72" y="1393330"/>
            <a:ext cx="4080124" cy="21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5857D-109F-46B2-B9C7-1BC054BC32B7}"/>
              </a:ext>
            </a:extLst>
          </p:cNvPr>
          <p:cNvSpPr txBox="1"/>
          <p:nvPr/>
        </p:nvSpPr>
        <p:spPr>
          <a:xfrm>
            <a:off x="9571839" y="4343281"/>
            <a:ext cx="1884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002060"/>
                </a:solidFill>
              </a:rPr>
              <a:t>Tip</a:t>
            </a:r>
          </a:p>
          <a:p>
            <a:pPr algn="ctr"/>
            <a:r>
              <a:rPr lang="en-AU" sz="1600" dirty="0">
                <a:solidFill>
                  <a:srgbClr val="002060"/>
                </a:solidFill>
              </a:rPr>
              <a:t>Apply for ethics </a:t>
            </a:r>
            <a:r>
              <a:rPr lang="en-AU" sz="1600" i="1" dirty="0">
                <a:solidFill>
                  <a:srgbClr val="002060"/>
                </a:solidFill>
              </a:rPr>
              <a:t>after</a:t>
            </a:r>
            <a:br>
              <a:rPr lang="en-AU" sz="1600" dirty="0">
                <a:solidFill>
                  <a:srgbClr val="002060"/>
                </a:solidFill>
              </a:rPr>
            </a:br>
            <a:r>
              <a:rPr lang="en-AU" sz="1600" dirty="0">
                <a:solidFill>
                  <a:srgbClr val="002060"/>
                </a:solidFill>
              </a:rPr>
              <a:t> M1 is approved and </a:t>
            </a:r>
            <a:br>
              <a:rPr lang="en-AU" sz="1600" dirty="0">
                <a:solidFill>
                  <a:srgbClr val="002060"/>
                </a:solidFill>
              </a:rPr>
            </a:br>
            <a:r>
              <a:rPr lang="en-AU" sz="1600" dirty="0">
                <a:solidFill>
                  <a:srgbClr val="002060"/>
                </a:solidFill>
              </a:rPr>
              <a:t>finalised </a:t>
            </a:r>
          </a:p>
        </p:txBody>
      </p:sp>
    </p:spTree>
    <p:extLst>
      <p:ext uri="{BB962C8B-B14F-4D97-AF65-F5344CB8AC3E}">
        <p14:creationId xmlns:p14="http://schemas.microsoft.com/office/powerpoint/2010/main" val="1828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Available facilities/resources for undertaking the 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534125" y="1429547"/>
            <a:ext cx="11015022" cy="5271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hlinkClick r:id="rId4"/>
              </a:rPr>
              <a:t>Essential Facilities </a:t>
            </a:r>
            <a:r>
              <a:rPr lang="en-AU" sz="2200" dirty="0">
                <a:solidFill>
                  <a:schemeClr val="tx2"/>
                </a:solidFill>
              </a:rPr>
              <a:t>– for links to </a:t>
            </a:r>
            <a:r>
              <a:rPr lang="en-AU" sz="2200" i="1" dirty="0">
                <a:solidFill>
                  <a:schemeClr val="tx2"/>
                </a:solidFill>
              </a:rPr>
              <a:t>Guidelines for Essential Facilities</a:t>
            </a:r>
            <a:r>
              <a:rPr lang="en-AU" sz="2200" dirty="0">
                <a:solidFill>
                  <a:schemeClr val="tx2"/>
                </a:solidFill>
              </a:rPr>
              <a:t>; and </a:t>
            </a:r>
            <a:r>
              <a:rPr lang="en-AU" sz="2200" i="1" dirty="0">
                <a:solidFill>
                  <a:schemeClr val="tx2"/>
                </a:solidFill>
              </a:rPr>
              <a:t>Research Support Fund </a:t>
            </a:r>
          </a:p>
          <a:p>
            <a:pPr marL="0" indent="0">
              <a:buNone/>
            </a:pPr>
            <a:endParaRPr lang="en-AU" sz="22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Reimbursement List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High cost courses Doctoral up to $ $3,325 at M1 &amp; M2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Low cost courses Doctoral up to $ 2,450 at M1 &amp; M2; 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Masters up to half above as relevant </a:t>
            </a: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Eligible Expenses include;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Research related travel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Books/texts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Thesis production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Research participant costs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Publication costs</a:t>
            </a:r>
          </a:p>
          <a:p>
            <a:pPr marL="228554" lvl="1" indent="0">
              <a:buNone/>
            </a:pPr>
            <a:r>
              <a:rPr lang="en-AU" sz="2000" dirty="0">
                <a:solidFill>
                  <a:schemeClr val="tx2"/>
                </a:solidFill>
              </a:rPr>
              <a:t>Creative production costs</a:t>
            </a:r>
          </a:p>
          <a:p>
            <a:pPr lvl="1"/>
            <a:endParaRPr lang="en-A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Students must use Concur to claim reimbursements.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D1939-5035-4662-AB5A-820585742E95}"/>
              </a:ext>
            </a:extLst>
          </p:cNvPr>
          <p:cNvSpPr txBox="1"/>
          <p:nvPr/>
        </p:nvSpPr>
        <p:spPr>
          <a:xfrm>
            <a:off x="8370571" y="3581381"/>
            <a:ext cx="2667846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u="sng" dirty="0">
                <a:solidFill>
                  <a:schemeClr val="tx2"/>
                </a:solidFill>
              </a:rPr>
              <a:t>Schools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Computer / printer/ 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basic software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Desk/Chair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Access to facilities</a:t>
            </a:r>
          </a:p>
          <a:p>
            <a:endParaRPr lang="en-AU" sz="9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815E2-4DB2-4943-89F9-19253360EF71}"/>
              </a:ext>
            </a:extLst>
          </p:cNvPr>
          <p:cNvSpPr txBox="1"/>
          <p:nvPr/>
        </p:nvSpPr>
        <p:spPr>
          <a:xfrm rot="-1440000">
            <a:off x="429833" y="4470684"/>
            <a:ext cx="458432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99" dirty="0">
                <a:solidFill>
                  <a:srgbClr val="FF0000"/>
                </a:solidFill>
              </a:rPr>
              <a:t>Currently Under Review</a:t>
            </a:r>
            <a:endParaRPr lang="en-US" sz="2699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93C3A-7809-4FFE-9295-9562865D1228}"/>
              </a:ext>
            </a:extLst>
          </p:cNvPr>
          <p:cNvSpPr txBox="1"/>
          <p:nvPr/>
        </p:nvSpPr>
        <p:spPr>
          <a:xfrm rot="20160000">
            <a:off x="2773163" y="2318850"/>
            <a:ext cx="458432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99" dirty="0">
                <a:solidFill>
                  <a:srgbClr val="FF0000"/>
                </a:solidFill>
              </a:rPr>
              <a:t>Currently Under Review</a:t>
            </a:r>
            <a:endParaRPr lang="en-US" sz="269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Available facilities/resources for undertaking the 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534125" y="1429547"/>
            <a:ext cx="11015022" cy="5271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FF0000"/>
                </a:solidFill>
              </a:rPr>
              <a:t>Engagement grant – new in 2022</a:t>
            </a: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Rationale: 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rationale for this is that it can be used to Support Doctoral Candidates for engagement activities that include: 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Fieldwork trips, </a:t>
            </a:r>
            <a:endParaRPr lang="en-AU" sz="16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Internships (travel and supports) - ONLY for RTP eligible Internships.   </a:t>
            </a:r>
            <a:endParaRPr lang="en-AU" sz="16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Registration for dissemination of research outputs. </a:t>
            </a:r>
            <a:endParaRPr lang="en-AU" sz="16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Travel to research laboratories / conference as per the former mobility program. </a:t>
            </a:r>
            <a:endParaRPr lang="en-AU" sz="16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50AE7-0811-4908-8B62-784738ED8875}"/>
              </a:ext>
            </a:extLst>
          </p:cNvPr>
          <p:cNvSpPr txBox="1"/>
          <p:nvPr/>
        </p:nvSpPr>
        <p:spPr>
          <a:xfrm>
            <a:off x="625043" y="4876611"/>
            <a:ext cx="8823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en-AU" dirty="0"/>
              <a:t>The Fieldwork must be approved and supported in the Candidacy document.  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AU" dirty="0"/>
              <a:t>The Internship must be approved and supported in the first 1.5 years enrolment. 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AU" dirty="0"/>
              <a:t>The mobility must be identified/ planned in M#2 and taken prior to M#3 due date. </a:t>
            </a:r>
          </a:p>
        </p:txBody>
      </p:sp>
    </p:spTree>
    <p:extLst>
      <p:ext uri="{BB962C8B-B14F-4D97-AF65-F5344CB8AC3E}">
        <p14:creationId xmlns:p14="http://schemas.microsoft.com/office/powerpoint/2010/main" val="24189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3491" y="16472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1 Reviewers Report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AEED8-B6B9-4C9D-9667-7FE27DF09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60" y="1237791"/>
            <a:ext cx="4194515" cy="5591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387C9-27AF-4568-83E7-1E0DB080C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941" y="1220422"/>
            <a:ext cx="4131489" cy="5608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D79EA-E9C6-4480-A8EB-A1104E615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818" y="1220422"/>
            <a:ext cx="4022275" cy="5702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8EECD2-1968-4CC7-BDE4-F7599CFB4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6098" y="1258963"/>
            <a:ext cx="3966263" cy="55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DB0B8A5-82F9-4A02-B6DD-3B363FF68490}"/>
              </a:ext>
            </a:extLst>
          </p:cNvPr>
          <p:cNvSpPr txBox="1"/>
          <p:nvPr/>
        </p:nvSpPr>
        <p:spPr>
          <a:xfrm>
            <a:off x="375271" y="1654105"/>
            <a:ext cx="825941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8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177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26591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3545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900000" indent="-457200">
              <a:spcAft>
                <a:spcPts val="600"/>
              </a:spcAft>
              <a:buClr>
                <a:srgbClr val="FF0000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Two reviewers – provide feedback to Thesis Chair (scope; project design; feasibility; budget; timeline; ethics)</a:t>
            </a:r>
            <a:b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AU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00000" indent="-457200">
              <a:spcAft>
                <a:spcPts val="600"/>
              </a:spcAft>
              <a:buClr>
                <a:srgbClr val="FF0000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Thesis Chair can request student make changes. </a:t>
            </a:r>
            <a:b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AU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00000" indent="-457200">
              <a:spcAft>
                <a:spcPts val="600"/>
              </a:spcAft>
              <a:buClr>
                <a:srgbClr val="FF0000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Thesis Chair recommends to DGR: approve; approve subject to ethics; or reject</a:t>
            </a:r>
            <a:b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AU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00000" indent="-457200">
              <a:spcAft>
                <a:spcPts val="600"/>
              </a:spcAft>
              <a:buClr>
                <a:srgbClr val="FF0000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DGR determines outcome. If in doubt DGR can refer on to another DGR or Dean of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D157E-E53F-4A1D-8F13-115F230035EE}"/>
              </a:ext>
            </a:extLst>
          </p:cNvPr>
          <p:cNvSpPr/>
          <p:nvPr/>
        </p:nvSpPr>
        <p:spPr>
          <a:xfrm>
            <a:off x="4511" y="-3596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/>
              <a:t>Milestone 1 - outcome</a:t>
            </a:r>
            <a:endParaRPr lang="en-US" sz="299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4943A-6E4A-4EF7-A37E-AA1469AD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314" y="6362318"/>
            <a:ext cx="2048561" cy="3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Acknowledgement of Country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3074" name="Picture 2" descr="Acknowledgement of Country : ABC iview">
            <a:extLst>
              <a:ext uri="{FF2B5EF4-FFF2-40B4-BE49-F238E27FC236}">
                <a16:creationId xmlns:a16="http://schemas.microsoft.com/office/drawing/2014/main" id="{B940DF75-94D0-41E2-8458-9E1253E5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45" y="1486153"/>
            <a:ext cx="8250924" cy="4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89A1B-A8FD-4981-A839-7ADEC4B4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314" y="6362318"/>
            <a:ext cx="2048561" cy="3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999" dirty="0"/>
              <a:t>Policy &amp; Guidelines</a:t>
            </a:r>
          </a:p>
          <a:p>
            <a:pPr algn="ctr"/>
            <a:endParaRPr lang="en-US" sz="2999" dirty="0"/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613985" y="1315103"/>
            <a:ext cx="109640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200" dirty="0"/>
          </a:p>
          <a:p>
            <a:pPr algn="l" fontAlgn="base"/>
            <a:r>
              <a:rPr lang="en-AU" sz="2200" dirty="0">
                <a:solidFill>
                  <a:srgbClr val="444444"/>
                </a:solidFill>
                <a:cs typeface="HElvetica" panose="020B0604020202020204" pitchFamily="34" charset="0"/>
              </a:rPr>
              <a:t>See </a:t>
            </a:r>
            <a:r>
              <a:rPr lang="en-AU" sz="2200" dirty="0">
                <a:solidFill>
                  <a:srgbClr val="444444"/>
                </a:solidFill>
                <a:cs typeface="HElvetica" panose="020B0604020202020204" pitchFamily="34" charset="0"/>
                <a:hlinkClick r:id="rId4"/>
              </a:rPr>
              <a:t>HDR Policy and Procedures</a:t>
            </a:r>
            <a:r>
              <a:rPr lang="en-AU" sz="2200" dirty="0">
                <a:solidFill>
                  <a:srgbClr val="444444"/>
                </a:solidFill>
                <a:cs typeface="HElvetica" panose="020B0604020202020204" pitchFamily="34" charset="0"/>
              </a:rPr>
              <a:t> </a:t>
            </a:r>
            <a:r>
              <a:rPr lang="en-AU" sz="2200" dirty="0">
                <a:solidFill>
                  <a:srgbClr val="444444"/>
                </a:solidFill>
                <a:cs typeface="HElvetica" panose="020B0604020202020204" pitchFamily="34" charset="0"/>
                <a:hlinkClick r:id="rId5"/>
              </a:rPr>
              <a:t>https://policies.curtin.edu.au/findapolicy/index.cfm#h</a:t>
            </a:r>
            <a:br>
              <a:rPr lang="en-AU" sz="2200" dirty="0">
                <a:solidFill>
                  <a:srgbClr val="444444"/>
                </a:solidFill>
                <a:cs typeface="HElvetica" panose="020B0604020202020204" pitchFamily="34" charset="0"/>
              </a:rPr>
            </a:br>
            <a:r>
              <a:rPr lang="en-AU" sz="2200" dirty="0">
                <a:solidFill>
                  <a:srgbClr val="444444"/>
                </a:solidFill>
                <a:cs typeface="HElvetica" panose="020B0604020202020204" pitchFamily="34" charset="0"/>
              </a:rPr>
              <a:t>to access these	</a:t>
            </a:r>
            <a:endParaRPr lang="en-AU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DCBF1-2D41-479F-8463-E0388C558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41" y="2566739"/>
            <a:ext cx="460121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51E1C-D86C-4B7C-AD8B-D5570C4DD0AE}"/>
              </a:ext>
            </a:extLst>
          </p:cNvPr>
          <p:cNvSpPr txBox="1"/>
          <p:nvPr/>
        </p:nvSpPr>
        <p:spPr>
          <a:xfrm>
            <a:off x="511959" y="1578268"/>
            <a:ext cx="11414148" cy="336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HDR Forms, guidelines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9D8AA3-DC82-467D-B21D-719E196F9C20}"/>
              </a:ext>
            </a:extLst>
          </p:cNvPr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999" dirty="0"/>
              <a:t>Forms </a:t>
            </a:r>
          </a:p>
          <a:p>
            <a:pPr algn="ctr"/>
            <a:endParaRPr lang="en-US" sz="2999" dirty="0"/>
          </a:p>
        </p:txBody>
      </p:sp>
      <p:pic>
        <p:nvPicPr>
          <p:cNvPr id="4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1FC9647F-DF05-4603-8932-8B55E589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DBD9A-EFEB-4B4F-9C83-1FA03EA2F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40" y="2285433"/>
            <a:ext cx="4353002" cy="210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EA2E4-7FCC-46C3-B37F-948F691EA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40" y="4529470"/>
            <a:ext cx="4894266" cy="1701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0A0DA-FB78-46A2-985F-D3786F1D9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006" y="2967152"/>
            <a:ext cx="6573167" cy="3124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86CBF6-4924-4E11-A21A-6A8CACEA0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8261" y="1619177"/>
            <a:ext cx="6268325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9"/>
            <a:r>
              <a:rPr lang="en-US" sz="2999" dirty="0">
                <a:solidFill>
                  <a:srgbClr val="FFFFFF"/>
                </a:solidFill>
                <a:latin typeface="Calibri" panose="020F0502020204030204"/>
              </a:rPr>
              <a:t>GRS Contacts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09"/>
            <a:endParaRPr lang="en-US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E80AACB-25EC-A941-B1B9-72FAA3863653}"/>
              </a:ext>
            </a:extLst>
          </p:cNvPr>
          <p:cNvSpPr txBox="1">
            <a:spLocks/>
          </p:cNvSpPr>
          <p:nvPr/>
        </p:nvSpPr>
        <p:spPr>
          <a:xfrm>
            <a:off x="767456" y="1704637"/>
            <a:ext cx="9214238" cy="4769030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7438"/>
            <a:r>
              <a:rPr lang="en-US" sz="2200" dirty="0">
                <a:solidFill>
                  <a:srgbClr val="797979"/>
                </a:solidFill>
                <a:latin typeface="Calibri" panose="020F0502020204030204"/>
              </a:rPr>
              <a:t>GRS - Building 101 (entry opposite medical </a:t>
            </a:r>
            <a:r>
              <a:rPr lang="en-US" sz="2200" dirty="0" err="1">
                <a:solidFill>
                  <a:srgbClr val="797979"/>
                </a:solidFill>
                <a:latin typeface="Calibri" panose="020F0502020204030204"/>
              </a:rPr>
              <a:t>centre</a:t>
            </a:r>
            <a:r>
              <a:rPr lang="en-US" sz="2200" dirty="0">
                <a:solidFill>
                  <a:srgbClr val="797979"/>
                </a:solidFill>
                <a:latin typeface="Calibri" panose="020F0502020204030204"/>
              </a:rPr>
              <a:t>)</a:t>
            </a:r>
          </a:p>
          <a:p>
            <a:pPr defTabSz="607438"/>
            <a:endParaRPr lang="en-US" sz="2200" dirty="0">
              <a:solidFill>
                <a:srgbClr val="797979"/>
              </a:solidFill>
              <a:latin typeface="Calibri" panose="020F0502020204030204"/>
              <a:hlinkClick r:id="rId5"/>
            </a:endParaRPr>
          </a:p>
          <a:p>
            <a:pPr defTabSz="607438"/>
            <a:r>
              <a:rPr lang="en-US" sz="2200" dirty="0">
                <a:solidFill>
                  <a:srgbClr val="797979"/>
                </a:solidFill>
                <a:latin typeface="Calibri" panose="020F0502020204030204"/>
                <a:hlinkClick r:id="rId5"/>
              </a:rPr>
              <a:t>ROC.GRS@curtin.edu.au</a:t>
            </a:r>
            <a:r>
              <a:rPr lang="en-US" sz="2200" dirty="0">
                <a:solidFill>
                  <a:srgbClr val="797979"/>
                </a:solidFill>
                <a:latin typeface="Calibri" panose="020F0502020204030204"/>
              </a:rPr>
              <a:t> for all HDR queries or </a:t>
            </a:r>
          </a:p>
          <a:p>
            <a:pPr defTabSz="607438"/>
            <a:r>
              <a:rPr lang="en-AU" sz="2200" dirty="0">
                <a:solidFill>
                  <a:srgbClr val="797979"/>
                </a:solidFill>
                <a:latin typeface="Calibri" panose="020F0502020204030204"/>
                <a:hlinkClick r:id="rId6"/>
              </a:rPr>
              <a:t>ROC-Excellence@curtin.edu.au</a:t>
            </a:r>
            <a:r>
              <a:rPr lang="en-AU" sz="2200" dirty="0">
                <a:solidFill>
                  <a:srgbClr val="797979"/>
                </a:solidFill>
                <a:latin typeface="Calibri" panose="020F0502020204030204"/>
              </a:rPr>
              <a:t> </a:t>
            </a:r>
            <a:r>
              <a:rPr lang="en-US" sz="2200" dirty="0">
                <a:solidFill>
                  <a:srgbClr val="797979"/>
                </a:solidFill>
                <a:latin typeface="Calibri" panose="020F0502020204030204"/>
              </a:rPr>
              <a:t>for training </a:t>
            </a:r>
          </a:p>
          <a:p>
            <a:pPr defTabSz="607438"/>
            <a:endParaRPr lang="en-AU" sz="2200" dirty="0">
              <a:solidFill>
                <a:srgbClr val="797979"/>
              </a:solidFill>
              <a:latin typeface="Calibri" panose="020F0502020204030204"/>
            </a:endParaRPr>
          </a:p>
          <a:p>
            <a:pPr defTabSz="607438"/>
            <a:r>
              <a:rPr lang="en-AU" sz="2200" dirty="0">
                <a:solidFill>
                  <a:srgbClr val="797979"/>
                </a:solidFill>
                <a:latin typeface="Calibri" panose="020F0502020204030204"/>
              </a:rPr>
              <a:t>Phone: +61 8 9266 3337</a:t>
            </a:r>
          </a:p>
          <a:p>
            <a:pPr defTabSz="607438"/>
            <a:endParaRPr lang="en-AU" sz="2200" dirty="0">
              <a:solidFill>
                <a:srgbClr val="797979"/>
              </a:solidFill>
              <a:latin typeface="Calibri" panose="020F0502020204030204"/>
            </a:endParaRPr>
          </a:p>
          <a:p>
            <a:pPr defTabSz="607438"/>
            <a:r>
              <a:rPr lang="en-AU" sz="2200" dirty="0">
                <a:solidFill>
                  <a:srgbClr val="797979"/>
                </a:solidFill>
                <a:latin typeface="Calibri" panose="020F0502020204030204"/>
              </a:rPr>
              <a:t>Visit websites</a:t>
            </a:r>
            <a:endParaRPr lang="en-AU" sz="2200" dirty="0">
              <a:solidFill>
                <a:srgbClr val="797979"/>
              </a:solidFill>
              <a:latin typeface="Calibri" panose="020F0502020204030204"/>
              <a:hlinkClick r:id="rId7"/>
            </a:endParaRPr>
          </a:p>
          <a:p>
            <a:pPr marL="359497" lvl="2" defTabSz="607438"/>
            <a:r>
              <a:rPr lang="en-AU" sz="2200" dirty="0">
                <a:solidFill>
                  <a:srgbClr val="797979"/>
                </a:solidFill>
                <a:latin typeface="Calibri" panose="020F0502020204030204"/>
                <a:hlinkClick r:id="rId8"/>
              </a:rPr>
              <a:t>Higher degree by research</a:t>
            </a:r>
            <a:endParaRPr lang="en-AU" sz="2200" dirty="0">
              <a:solidFill>
                <a:srgbClr val="797979"/>
              </a:solidFill>
              <a:latin typeface="Calibri" panose="020F0502020204030204"/>
            </a:endParaRPr>
          </a:p>
          <a:p>
            <a:pPr marL="359497" lvl="2" defTabSz="607438"/>
            <a:r>
              <a:rPr lang="en-AU" sz="2200" dirty="0">
                <a:solidFill>
                  <a:srgbClr val="797979"/>
                </a:solidFill>
                <a:latin typeface="Calibri" panose="020F0502020204030204"/>
                <a:hlinkClick r:id="rId9"/>
              </a:rPr>
              <a:t>Milestones </a:t>
            </a:r>
            <a:endParaRPr lang="en-AU" sz="2200" dirty="0">
              <a:solidFill>
                <a:srgbClr val="797979"/>
              </a:solidFill>
              <a:latin typeface="Calibri" panose="020F0502020204030204"/>
            </a:endParaRPr>
          </a:p>
          <a:p>
            <a:pPr defTabSz="607438"/>
            <a:endParaRPr lang="en-US" sz="2333" dirty="0">
              <a:solidFill>
                <a:srgbClr val="797979"/>
              </a:solidFill>
              <a:latin typeface="Calibri" panose="020F0502020204030204"/>
            </a:endParaRPr>
          </a:p>
          <a:p>
            <a:pPr defTabSz="607438"/>
            <a:endParaRPr lang="en-US" sz="2333" dirty="0">
              <a:solidFill>
                <a:srgbClr val="79797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99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/>
        </p:blipFill>
        <p:spPr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225413" y="4267091"/>
            <a:ext cx="7786025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Make tomorrow better.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14" name="Rounded Rectangle 13"/>
          <p:cNvSpPr/>
          <p:nvPr/>
        </p:nvSpPr>
        <p:spPr>
          <a:xfrm>
            <a:off x="423564" y="-881637"/>
            <a:ext cx="1089070" cy="251427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26398" y="443112"/>
            <a:ext cx="1001676" cy="97396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843068" y="2775650"/>
            <a:ext cx="4537210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dirty="0">
                <a:solidFill>
                  <a:schemeClr val="bg1"/>
                </a:solidFill>
                <a:latin typeface="+mj-lt"/>
                <a:cs typeface="Calibri Regular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30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 err="1"/>
              <a:t>Organisational</a:t>
            </a:r>
            <a:r>
              <a:rPr lang="en-US" sz="2999" dirty="0"/>
              <a:t> Progress for HDR Students –</a:t>
            </a:r>
          </a:p>
          <a:p>
            <a:pPr algn="ctr"/>
            <a:r>
              <a:rPr lang="en-US" sz="2999" dirty="0"/>
              <a:t>Milestone Model for Progression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2111998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20995A-E8F7-4A86-A285-F0993843F76C}"/>
              </a:ext>
            </a:extLst>
          </p:cNvPr>
          <p:cNvSpPr/>
          <p:nvPr/>
        </p:nvSpPr>
        <p:spPr>
          <a:xfrm>
            <a:off x="495642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FA3071-803C-4897-9956-D3F030B2D835}"/>
              </a:ext>
            </a:extLst>
          </p:cNvPr>
          <p:cNvSpPr/>
          <p:nvPr/>
        </p:nvSpPr>
        <p:spPr>
          <a:xfrm>
            <a:off x="780085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4B70A-D072-419C-B438-FAE1A1813F28}"/>
              </a:ext>
            </a:extLst>
          </p:cNvPr>
          <p:cNvSpPr/>
          <p:nvPr/>
        </p:nvSpPr>
        <p:spPr>
          <a:xfrm rot="16200000" flipH="1">
            <a:off x="9194712" y="3663039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000" kern="0" dirty="0">
                <a:solidFill>
                  <a:prstClr val="white"/>
                </a:solidFill>
                <a:latin typeface="Calibri" panose="020F0502020204030204"/>
              </a:rPr>
              <a:t>Examination</a:t>
            </a:r>
            <a:r>
              <a:rPr lang="en-AU" sz="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122" name="Picture 2" descr="Graduation Cap Cartoon High Res Stock Images | Shutterstock">
            <a:extLst>
              <a:ext uri="{FF2B5EF4-FFF2-40B4-BE49-F238E27FC236}">
                <a16:creationId xmlns:a16="http://schemas.microsoft.com/office/drawing/2014/main" id="{8781A62C-F781-46B6-B6E8-FAEB9E62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18" y="1235435"/>
            <a:ext cx="2102934" cy="1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Progression Timelines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2111998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20995A-E8F7-4A86-A285-F0993843F76C}"/>
              </a:ext>
            </a:extLst>
          </p:cNvPr>
          <p:cNvSpPr/>
          <p:nvPr/>
        </p:nvSpPr>
        <p:spPr>
          <a:xfrm>
            <a:off x="495642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FA3071-803C-4897-9956-D3F030B2D835}"/>
              </a:ext>
            </a:extLst>
          </p:cNvPr>
          <p:cNvSpPr/>
          <p:nvPr/>
        </p:nvSpPr>
        <p:spPr>
          <a:xfrm>
            <a:off x="780085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4B70A-D072-419C-B438-FAE1A1813F28}"/>
              </a:ext>
            </a:extLst>
          </p:cNvPr>
          <p:cNvSpPr/>
          <p:nvPr/>
        </p:nvSpPr>
        <p:spPr>
          <a:xfrm rot="16200000" flipH="1">
            <a:off x="9194712" y="3663039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000" kern="0" dirty="0">
                <a:solidFill>
                  <a:prstClr val="white"/>
                </a:solidFill>
                <a:latin typeface="Calibri" panose="020F0502020204030204"/>
              </a:rPr>
              <a:t>Examination</a:t>
            </a:r>
            <a:r>
              <a:rPr lang="en-AU" sz="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122" name="Picture 2" descr="Graduation Cap Cartoon High Res Stock Images | Shutterstock">
            <a:extLst>
              <a:ext uri="{FF2B5EF4-FFF2-40B4-BE49-F238E27FC236}">
                <a16:creationId xmlns:a16="http://schemas.microsoft.com/office/drawing/2014/main" id="{8781A62C-F781-46B6-B6E8-FAEB9E62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18" y="1235435"/>
            <a:ext cx="2102934" cy="1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22701-3809-406C-B778-0412FE2F7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061" y="1346957"/>
            <a:ext cx="8235910" cy="4952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74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Enrolment to Milestone 1?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 sz="9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9583786" y="293376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</p:spTree>
    <p:extLst>
      <p:ext uri="{BB962C8B-B14F-4D97-AF65-F5344CB8AC3E}">
        <p14:creationId xmlns:p14="http://schemas.microsoft.com/office/powerpoint/2010/main" val="9537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Key Requirements – Research Integrity Training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5AECA-E011-4E28-83E1-DAC1AA207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4" y="1529246"/>
            <a:ext cx="8644518" cy="4407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F67EA-21A2-48DB-85E2-6E6357BB17F5}"/>
              </a:ext>
            </a:extLst>
          </p:cNvPr>
          <p:cNvSpPr txBox="1"/>
          <p:nvPr/>
        </p:nvSpPr>
        <p:spPr>
          <a:xfrm>
            <a:off x="9219793" y="1714723"/>
            <a:ext cx="18764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/>
              <a:t>Complete before </a:t>
            </a:r>
            <a:br>
              <a:rPr lang="en-AU" sz="900" dirty="0"/>
            </a:br>
            <a:r>
              <a:rPr lang="en-AU" sz="900" dirty="0"/>
              <a:t>Milestone 1</a:t>
            </a:r>
          </a:p>
          <a:p>
            <a:endParaRPr lang="en-AU" sz="900" dirty="0"/>
          </a:p>
          <a:p>
            <a:pPr algn="ctr"/>
            <a:r>
              <a:rPr lang="en-AU" sz="2400" b="1" u="sng" dirty="0"/>
              <a:t>Curtin Values</a:t>
            </a:r>
            <a:endParaRPr lang="en-AU" sz="2400" u="sng" dirty="0"/>
          </a:p>
          <a:p>
            <a:pPr algn="ctr"/>
            <a:r>
              <a:rPr lang="en-AU" sz="2400" b="1" dirty="0"/>
              <a:t>Integrity, </a:t>
            </a:r>
          </a:p>
          <a:p>
            <a:pPr algn="ctr"/>
            <a:r>
              <a:rPr lang="en-AU" sz="2400" b="1" dirty="0"/>
              <a:t>Respect, </a:t>
            </a:r>
          </a:p>
          <a:p>
            <a:pPr algn="ctr"/>
            <a:r>
              <a:rPr lang="en-AU" sz="2400" b="1" dirty="0"/>
              <a:t>Courage,</a:t>
            </a:r>
          </a:p>
          <a:p>
            <a:pPr algn="ctr"/>
            <a:r>
              <a:rPr lang="en-AU" sz="2400" b="1" dirty="0"/>
              <a:t>Excellence, </a:t>
            </a:r>
          </a:p>
          <a:p>
            <a:pPr algn="ctr"/>
            <a:r>
              <a:rPr lang="en-AU" sz="2400" b="1" dirty="0"/>
              <a:t>Impact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8124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Requirements – Management of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757139" y="1604880"/>
            <a:ext cx="6672188" cy="4943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hlinkClick r:id="rId4"/>
              </a:rPr>
              <a:t>Research Data and Primary Materials P&amp;P</a:t>
            </a:r>
            <a:r>
              <a:rPr lang="en-AU" sz="2200" dirty="0"/>
              <a:t>– </a:t>
            </a:r>
            <a:r>
              <a:rPr lang="en-AU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covers collection; storage; ownership; access; data sharing; retention periods; confidentiality; destruction</a:t>
            </a:r>
            <a:r>
              <a:rPr lang="en-AU" sz="2200" i="1" dirty="0"/>
              <a:t>.</a:t>
            </a:r>
          </a:p>
          <a:p>
            <a:pPr marL="0" indent="0">
              <a:buNone/>
            </a:pPr>
            <a:endParaRPr lang="en-AU" sz="2200" i="1" dirty="0"/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Library</a:t>
            </a:r>
            <a:r>
              <a:rPr lang="en-US" sz="2200" dirty="0"/>
              <a:t>: </a:t>
            </a:r>
            <a:r>
              <a:rPr lang="en-US" sz="2200" dirty="0">
                <a:hlinkClick r:id="rId5"/>
              </a:rPr>
              <a:t>Research Data Management Planning Tool</a:t>
            </a:r>
            <a:r>
              <a:rPr lang="en-US" sz="2200" i="1" dirty="0">
                <a:hlinkClick r:id="rId5"/>
              </a:rPr>
              <a:t> </a:t>
            </a:r>
            <a:r>
              <a:rPr lang="en-US" sz="2200" dirty="0"/>
              <a:t>–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help you create a data management plan. Your supervisor can then request R:drive storage on your behalf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6"/>
              </a:rPr>
              <a:t>Research Data Management </a:t>
            </a:r>
            <a:r>
              <a:rPr lang="en-US" sz="2200" dirty="0" err="1">
                <a:hlinkClick r:id="rId6"/>
              </a:rPr>
              <a:t>LibGuide</a:t>
            </a:r>
            <a:r>
              <a:rPr lang="en-US" sz="2200" dirty="0">
                <a:hlinkClick r:id="rId6"/>
              </a:rPr>
              <a:t>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Retention and disposal of data should be in line with WA State government </a:t>
            </a:r>
            <a:r>
              <a:rPr lang="en-AU" sz="2200" dirty="0">
                <a:hlinkClick r:id="rId7"/>
              </a:rPr>
              <a:t>Disposal Authorities</a:t>
            </a:r>
            <a:r>
              <a:rPr lang="en-AU" sz="2200" dirty="0"/>
              <a:t>.</a:t>
            </a:r>
          </a:p>
        </p:txBody>
      </p:sp>
      <p:pic>
        <p:nvPicPr>
          <p:cNvPr id="16386" name="Picture 2" descr="Welcome to NeuRA's Evidence Libraries - NeuRA Library">
            <a:extLst>
              <a:ext uri="{FF2B5EF4-FFF2-40B4-BE49-F238E27FC236}">
                <a16:creationId xmlns:a16="http://schemas.microsoft.com/office/drawing/2014/main" id="{22B64699-C7B6-4A1D-B4C8-7E15D5B8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72" y="1905198"/>
            <a:ext cx="4162100" cy="25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Requirements – Understand Academic Integrity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B77F212-1DCD-4813-AB62-0A616054E558}"/>
              </a:ext>
            </a:extLst>
          </p:cNvPr>
          <p:cNvSpPr txBox="1">
            <a:spLocks noChangeArrowheads="1"/>
          </p:cNvSpPr>
          <p:nvPr/>
        </p:nvSpPr>
        <p:spPr>
          <a:xfrm>
            <a:off x="457935" y="1390584"/>
            <a:ext cx="6505682" cy="5310625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/>
              <a:t>Universities Australia (2017) definition: ‘Academic integrity means acting with the values of honesty, trust, fairness, respect, and responsibility in learning, teaching and research’.</a:t>
            </a:r>
          </a:p>
          <a:p>
            <a:r>
              <a:rPr lang="en-AU" sz="2200"/>
              <a:t>Principles of academic integrity align with Curtin’s core values (integrity, respect, courage, excellence and impact).</a:t>
            </a:r>
          </a:p>
          <a:p>
            <a:r>
              <a:rPr lang="en-AU" sz="2200"/>
              <a:t>“</a:t>
            </a:r>
            <a:r>
              <a:rPr lang="en-AU" sz="2200" i="1"/>
              <a:t>Plagiarism is presenting the work or property of another person as your own without appropriate acknowledgement or referencing…</a:t>
            </a:r>
            <a:r>
              <a:rPr lang="en-AU" sz="2200"/>
              <a:t>” </a:t>
            </a:r>
          </a:p>
          <a:p>
            <a:r>
              <a:rPr lang="en-AU" sz="2200"/>
              <a:t>For more info see </a:t>
            </a:r>
            <a:r>
              <a:rPr lang="en-AU" sz="2200">
                <a:hlinkClick r:id="rId4"/>
              </a:rPr>
              <a:t>Academic Integrity Governance </a:t>
            </a:r>
            <a:r>
              <a:rPr lang="en-AU" sz="2200"/>
              <a:t>and  </a:t>
            </a:r>
          </a:p>
          <a:p>
            <a:r>
              <a:rPr lang="en-AU" sz="2200">
                <a:hlinkClick r:id="rId5"/>
              </a:rPr>
              <a:t>Academic Integrity student essentials</a:t>
            </a:r>
            <a:endParaRPr lang="en-AU" sz="2200"/>
          </a:p>
          <a:p>
            <a:r>
              <a:rPr lang="en-AU" sz="2200">
                <a:hlinkClick r:id="rId6"/>
              </a:rPr>
              <a:t>Management of Academic Integrity Warnings for New to Curtin Students Procedure</a:t>
            </a:r>
            <a:endParaRPr lang="en-AU" sz="2200" dirty="0"/>
          </a:p>
        </p:txBody>
      </p:sp>
      <p:pic>
        <p:nvPicPr>
          <p:cNvPr id="2050" name="Picture 2" descr="Plagiarism Checker Free | Accurate with Percentage">
            <a:extLst>
              <a:ext uri="{FF2B5EF4-FFF2-40B4-BE49-F238E27FC236}">
                <a16:creationId xmlns:a16="http://schemas.microsoft.com/office/drawing/2014/main" id="{515CAA18-0714-4FED-BAA2-2F7D5F65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88" y="2895670"/>
            <a:ext cx="4036318" cy="13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3491" y="16472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/>
              <a:t>Developing Your Research Proposal</a:t>
            </a:r>
            <a:endParaRPr lang="en-US" sz="2999" dirty="0"/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92B7F-D8E1-4CAB-BCA7-AD44215F2543}"/>
              </a:ext>
            </a:extLst>
          </p:cNvPr>
          <p:cNvSpPr txBox="1">
            <a:spLocks/>
          </p:cNvSpPr>
          <p:nvPr/>
        </p:nvSpPr>
        <p:spPr>
          <a:xfrm>
            <a:off x="496029" y="1407101"/>
            <a:ext cx="5910287" cy="2002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Planning with your Supervisors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Understanding what’s been done and what needs to be done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Framing the research question </a:t>
            </a:r>
          </a:p>
        </p:txBody>
      </p:sp>
      <p:pic>
        <p:nvPicPr>
          <p:cNvPr id="1026" name="Picture 2" descr="Planning And Conducting Some New Experiments Stock Photo - Download Image  Now - iStock">
            <a:extLst>
              <a:ext uri="{FF2B5EF4-FFF2-40B4-BE49-F238E27FC236}">
                <a16:creationId xmlns:a16="http://schemas.microsoft.com/office/drawing/2014/main" id="{96185463-1743-4BC0-B00E-8F064EC3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8" y="3748853"/>
            <a:ext cx="4876165" cy="30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Plan a Research Thesis - Enago Academy">
            <a:extLst>
              <a:ext uri="{FF2B5EF4-FFF2-40B4-BE49-F238E27FC236}">
                <a16:creationId xmlns:a16="http://schemas.microsoft.com/office/drawing/2014/main" id="{0A35D5E4-5569-4A01-8929-827CFE85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96" y="1448058"/>
            <a:ext cx="4428548" cy="14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094229-0E71-4FF5-92D2-3A6647BBA080}"/>
              </a:ext>
            </a:extLst>
          </p:cNvPr>
          <p:cNvSpPr txBox="1">
            <a:spLocks/>
          </p:cNvSpPr>
          <p:nvPr/>
        </p:nvSpPr>
        <p:spPr>
          <a:xfrm>
            <a:off x="5905525" y="3710057"/>
            <a:ext cx="5910287" cy="2690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dirty="0">
                <a:solidFill>
                  <a:schemeClr val="tx2"/>
                </a:solidFill>
              </a:rPr>
              <a:t>Methods</a:t>
            </a:r>
          </a:p>
          <a:p>
            <a:r>
              <a:rPr lang="en-AU" sz="2200" dirty="0">
                <a:solidFill>
                  <a:schemeClr val="tx2"/>
                </a:solidFill>
              </a:rPr>
              <a:t>Resources</a:t>
            </a:r>
          </a:p>
          <a:p>
            <a:r>
              <a:rPr lang="en-AU" sz="2200" dirty="0">
                <a:solidFill>
                  <a:schemeClr val="tx2"/>
                </a:solidFill>
              </a:rPr>
              <a:t>Equipment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2"/>
                </a:solidFill>
              </a:rPr>
              <a:t>Write it all down!!</a:t>
            </a:r>
            <a:br>
              <a:rPr lang="en-AU" sz="2200" dirty="0">
                <a:solidFill>
                  <a:schemeClr val="tx2"/>
                </a:solidFill>
              </a:rPr>
            </a:br>
            <a:r>
              <a:rPr lang="en-AU" sz="2200" dirty="0">
                <a:solidFill>
                  <a:schemeClr val="tx2"/>
                </a:solidFill>
              </a:rPr>
              <a:t>Need help? Do a Library workshop</a:t>
            </a:r>
            <a:br>
              <a:rPr lang="en-AU" sz="2200" dirty="0">
                <a:solidFill>
                  <a:schemeClr val="tx2"/>
                </a:solidFill>
              </a:rPr>
            </a:br>
            <a:r>
              <a:rPr lang="en-AU" sz="2200" dirty="0">
                <a:solidFill>
                  <a:schemeClr val="tx2"/>
                </a:solidFill>
              </a:rPr>
              <a:t> ‘</a:t>
            </a:r>
            <a:r>
              <a:rPr lang="en-AU" sz="2200" dirty="0">
                <a:solidFill>
                  <a:schemeClr val="tx2"/>
                </a:solidFill>
                <a:hlinkClick r:id="rId6"/>
              </a:rPr>
              <a:t>Research Proposal Series</a:t>
            </a:r>
            <a:r>
              <a:rPr lang="en-AU" sz="2200" dirty="0">
                <a:solidFill>
                  <a:schemeClr val="tx2"/>
                </a:solidFill>
              </a:rPr>
              <a:t>’</a:t>
            </a: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A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1111</Words>
  <Application>Microsoft Office PowerPoint</Application>
  <PresentationFormat>Widescreen</PresentationFormat>
  <Paragraphs>175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Calibri Regular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Milestone 1 </dc:title>
  <dc:creator>Tania Lerch</dc:creator>
  <cp:lastModifiedBy>Tania Lerch</cp:lastModifiedBy>
  <cp:revision>16</cp:revision>
  <dcterms:created xsi:type="dcterms:W3CDTF">2022-02-01T06:09:50Z</dcterms:created>
  <dcterms:modified xsi:type="dcterms:W3CDTF">2022-03-16T13:43:57Z</dcterms:modified>
</cp:coreProperties>
</file>