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85" r:id="rId2"/>
    <p:sldId id="286" r:id="rId3"/>
    <p:sldId id="282" r:id="rId4"/>
    <p:sldId id="28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9000"/>
    <a:srgbClr val="E9D7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8673" autoAdjust="0"/>
  </p:normalViewPr>
  <p:slideViewPr>
    <p:cSldViewPr snapToGrid="0">
      <p:cViewPr varScale="1">
        <p:scale>
          <a:sx n="112" d="100"/>
          <a:sy n="112" d="100"/>
        </p:scale>
        <p:origin x="41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7F54A5-0A50-43C4-BC83-4B51A0A8BABC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612B5-7705-4389-8800-09DF2705E5E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27040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5F88D-648F-427C-9540-41BC15F4DEB6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A5409-C01A-49EC-898C-8102C384FC8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53385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A5409-C01A-49EC-898C-8102C384FC8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3105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A5409-C01A-49EC-898C-8102C384FC8E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202778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A5409-C01A-49EC-898C-8102C384FC8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9773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1A5409-C01A-49EC-898C-8102C384FC8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2207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C8CB-CA65-44AD-A8FE-33271E188950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BE23-E3B2-487C-BE70-4C2080A3C2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1156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C8CB-CA65-44AD-A8FE-33271E188950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BE23-E3B2-487C-BE70-4C2080A3C2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9203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C8CB-CA65-44AD-A8FE-33271E188950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BE23-E3B2-487C-BE70-4C2080A3C2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0039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C8CB-CA65-44AD-A8FE-33271E188950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BE23-E3B2-487C-BE70-4C2080A3C2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819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C8CB-CA65-44AD-A8FE-33271E188950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BE23-E3B2-487C-BE70-4C2080A3C2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1464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C8CB-CA65-44AD-A8FE-33271E188950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BE23-E3B2-487C-BE70-4C2080A3C2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53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C8CB-CA65-44AD-A8FE-33271E188950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BE23-E3B2-487C-BE70-4C2080A3C2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45073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C8CB-CA65-44AD-A8FE-33271E188950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BE23-E3B2-487C-BE70-4C2080A3C2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6406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C8CB-CA65-44AD-A8FE-33271E188950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BE23-E3B2-487C-BE70-4C2080A3C2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72127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C8CB-CA65-44AD-A8FE-33271E188950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BE23-E3B2-487C-BE70-4C2080A3C2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876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C8CB-CA65-44AD-A8FE-33271E188950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DBE23-E3B2-487C-BE70-4C2080A3C2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01183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63C8CB-CA65-44AD-A8FE-33271E188950}" type="datetimeFigureOut">
              <a:rPr lang="en-AU" smtClean="0"/>
              <a:t>22/02/2022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DBE23-E3B2-487C-BE70-4C2080A3C2C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41455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hyperlink" Target="mailto:SELL@curtin.edu.au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nglishHum@curtin.edu.au" TargetMode="External"/><Relationship Id="rId5" Type="http://schemas.openxmlformats.org/officeDocument/2006/relationships/hyperlink" Target="mailto:FBLACD@curtin.edu.au" TargetMode="External"/><Relationship Id="rId4" Type="http://schemas.openxmlformats.org/officeDocument/2006/relationships/hyperlink" Target="mailto:EnglishFoHS@curtin.edu.a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476124" y="528730"/>
            <a:ext cx="8513864" cy="10964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Academic Language and Literacy Learning </a:t>
            </a:r>
          </a:p>
          <a:p>
            <a:r>
              <a:rPr lang="en-AU" sz="28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for </a:t>
            </a:r>
          </a:p>
          <a:p>
            <a:r>
              <a:rPr lang="en-AU" sz="28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HDR candidates</a:t>
            </a: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2652585" y="2372498"/>
            <a:ext cx="8513864" cy="3105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A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45664" y="2747628"/>
            <a:ext cx="108335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/>
              <a:t>Each Faculty has </a:t>
            </a:r>
            <a:r>
              <a:rPr lang="en-AU" sz="2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Faculty Academic Literacy Coordinators </a:t>
            </a:r>
            <a:r>
              <a:rPr lang="en-AU" sz="2000" dirty="0"/>
              <a:t>who specialise in the development of students’ academic language and literacy.</a:t>
            </a:r>
          </a:p>
          <a:p>
            <a:endParaRPr lang="en-AU" sz="2000" dirty="0"/>
          </a:p>
          <a:p>
            <a:r>
              <a:rPr lang="en-AU" sz="2000" dirty="0"/>
              <a:t>The </a:t>
            </a:r>
            <a:r>
              <a:rPr lang="en-AU" dirty="0"/>
              <a:t>Faculty Academic Literacy Coordinators </a:t>
            </a:r>
            <a:r>
              <a:rPr lang="en-AU" sz="20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provide resources and support to HDR students.</a:t>
            </a:r>
            <a:endParaRPr lang="en-AU" sz="2000" dirty="0"/>
          </a:p>
          <a:p>
            <a:endParaRPr lang="en-AU" sz="20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l="26295" t="14124" r="26342" b="14053"/>
          <a:stretch/>
        </p:blipFill>
        <p:spPr>
          <a:xfrm>
            <a:off x="11166449" y="-23758"/>
            <a:ext cx="1025551" cy="15551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71" y="-1454"/>
            <a:ext cx="2804104" cy="229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464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476124" y="528730"/>
            <a:ext cx="8513864" cy="109645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AU" sz="28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Academic Language and Literacy Learning </a:t>
            </a:r>
          </a:p>
          <a:p>
            <a:r>
              <a:rPr lang="en-AU" sz="28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for </a:t>
            </a:r>
          </a:p>
          <a:p>
            <a:r>
              <a:rPr lang="en-AU" sz="28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HDR candidates</a:t>
            </a: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2652585" y="2372498"/>
            <a:ext cx="8513864" cy="3105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A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89991" y="2243061"/>
            <a:ext cx="1083356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>
                <a:solidFill>
                  <a:schemeClr val="accent4">
                    <a:lumMod val="75000"/>
                  </a:schemeClr>
                </a:solidFill>
              </a:rPr>
              <a:t>Academic Literacy Diagnostic Assessment (HDR PELA)</a:t>
            </a:r>
            <a:endParaRPr lang="en-AU" sz="2000" dirty="0"/>
          </a:p>
          <a:p>
            <a:r>
              <a:rPr lang="en-AU" sz="2000" dirty="0">
                <a:solidFill>
                  <a:schemeClr val="accent4">
                    <a:lumMod val="75000"/>
                  </a:schemeClr>
                </a:solidFill>
              </a:rPr>
              <a:t>What is 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All new-to-Curtin students, as per the Course Quality Manual, will have their writing assessed.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Every Faculty takes a different approach. For example: complete a short written task OR submit 1-2 pages of your written proposal.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2000" dirty="0"/>
          </a:p>
          <a:p>
            <a:r>
              <a:rPr lang="en-AU" sz="2000" dirty="0">
                <a:solidFill>
                  <a:schemeClr val="accent4">
                    <a:lumMod val="75000"/>
                  </a:schemeClr>
                </a:solidFill>
              </a:rPr>
              <a:t>Why do you have to do it?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So that the </a:t>
            </a:r>
            <a:r>
              <a:rPr lang="en-AU" dirty="0"/>
              <a:t>Faculty Academic Literacy Coordinators </a:t>
            </a:r>
            <a:r>
              <a:rPr lang="en-AU" sz="2000" dirty="0"/>
              <a:t>can gauge your writing level and provide support if required.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/>
              <a:t>Completion is a requirement of </a:t>
            </a:r>
            <a:r>
              <a:rPr lang="en-AU" sz="2000" b="1" dirty="0"/>
              <a:t>Milestone 1.</a:t>
            </a:r>
            <a:endParaRPr lang="en-AU" sz="2000" dirty="0"/>
          </a:p>
          <a:p>
            <a:endParaRPr lang="en-AU" sz="2000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3"/>
          <a:srcRect l="26295" t="14124" r="26342" b="14053"/>
          <a:stretch/>
        </p:blipFill>
        <p:spPr>
          <a:xfrm>
            <a:off x="11166449" y="-23758"/>
            <a:ext cx="1025551" cy="155516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71" y="-1454"/>
            <a:ext cx="2804104" cy="229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04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71" y="-1454"/>
            <a:ext cx="2804104" cy="2290481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3012961" y="883737"/>
            <a:ext cx="8513864" cy="495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AU" sz="2800" dirty="0">
              <a:solidFill>
                <a:schemeClr val="accent4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2652585" y="2372498"/>
            <a:ext cx="8513864" cy="3105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A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96533" y="1609380"/>
            <a:ext cx="999066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AU" sz="2000" dirty="0"/>
          </a:p>
          <a:p>
            <a:pPr>
              <a:lnSpc>
                <a:spcPct val="150000"/>
              </a:lnSpc>
            </a:pPr>
            <a:r>
              <a:rPr lang="en-AU" sz="2000" dirty="0"/>
              <a:t>Your </a:t>
            </a:r>
            <a:r>
              <a:rPr lang="en-AU" sz="2000" b="1" dirty="0">
                <a:solidFill>
                  <a:srgbClr val="BF9000"/>
                </a:solidFill>
              </a:rPr>
              <a:t>Faculty Academic Literacy Coordinator or your Supervisor </a:t>
            </a:r>
            <a:r>
              <a:rPr lang="en-AU" sz="2000" dirty="0"/>
              <a:t>will inform you of the process.</a:t>
            </a:r>
          </a:p>
          <a:p>
            <a:pPr>
              <a:lnSpc>
                <a:spcPct val="150000"/>
              </a:lnSpc>
            </a:pPr>
            <a:endParaRPr lang="en-AU" sz="2000" dirty="0"/>
          </a:p>
          <a:p>
            <a:pPr>
              <a:lnSpc>
                <a:spcPct val="150000"/>
              </a:lnSpc>
            </a:pPr>
            <a:r>
              <a:rPr lang="en-AU" sz="2000" dirty="0">
                <a:solidFill>
                  <a:schemeClr val="accent4">
                    <a:lumMod val="75000"/>
                  </a:schemeClr>
                </a:solidFill>
              </a:rPr>
              <a:t>The results of the Academic Literacy Diagnostic Assessment</a:t>
            </a:r>
            <a:r>
              <a:rPr lang="en-AU" sz="2000" dirty="0"/>
              <a:t> </a:t>
            </a:r>
            <a:r>
              <a:rPr lang="en-AU" sz="2000" dirty="0">
                <a:solidFill>
                  <a:schemeClr val="accent4">
                    <a:lumMod val="75000"/>
                  </a:schemeClr>
                </a:solidFill>
              </a:rPr>
              <a:t>vary from faculty to faculty, and may include:</a:t>
            </a:r>
            <a:endParaRPr lang="en-AU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000" dirty="0"/>
              <a:t>A series of workshops.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000" dirty="0"/>
              <a:t>1:1 </a:t>
            </a:r>
            <a:r>
              <a:rPr lang="en-AU" sz="2000"/>
              <a:t>consultations.</a:t>
            </a:r>
            <a:endParaRPr lang="en-AU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AU" sz="2000" dirty="0"/>
              <a:t>Support provided by the library.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AU" sz="20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AU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/>
          <a:srcRect l="26295" t="14124" r="26342" b="14053"/>
          <a:stretch/>
        </p:blipFill>
        <p:spPr>
          <a:xfrm>
            <a:off x="11166449" y="-23758"/>
            <a:ext cx="1025551" cy="155516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197649" y="571042"/>
            <a:ext cx="779311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AU" sz="28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Academic Language and Literacy Learning </a:t>
            </a:r>
          </a:p>
          <a:p>
            <a:pPr algn="ctr"/>
            <a:r>
              <a:rPr lang="en-AU" sz="28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for </a:t>
            </a:r>
          </a:p>
          <a:p>
            <a:pPr algn="ctr"/>
            <a:r>
              <a:rPr lang="en-AU" sz="28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HDR candidates</a:t>
            </a:r>
          </a:p>
        </p:txBody>
      </p:sp>
    </p:spTree>
    <p:extLst>
      <p:ext uri="{BB962C8B-B14F-4D97-AF65-F5344CB8AC3E}">
        <p14:creationId xmlns:p14="http://schemas.microsoft.com/office/powerpoint/2010/main" val="10856636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887200" y="0"/>
            <a:ext cx="304800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2839280" y="1531407"/>
            <a:ext cx="8513864" cy="4956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AU" sz="2800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Faculty Academic Literacy Coordinators</a:t>
            </a: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2652585" y="2372498"/>
            <a:ext cx="8513864" cy="31056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AU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16821" y="2372498"/>
            <a:ext cx="8985391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AU" sz="2400" b="1" dirty="0">
                <a:solidFill>
                  <a:srgbClr val="BF9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 and Engineering:</a:t>
            </a:r>
            <a:r>
              <a:rPr lang="en-AU" sz="2400" dirty="0"/>
              <a:t> Dr Reva Ramiah (</a:t>
            </a:r>
            <a:r>
              <a:rPr lang="en-AU" sz="2400" dirty="0">
                <a:hlinkClick r:id="rId3"/>
              </a:rPr>
              <a:t>SELL@curtin.edu.au</a:t>
            </a:r>
            <a:r>
              <a:rPr lang="en-AU" sz="2400" dirty="0"/>
              <a:t>)</a:t>
            </a:r>
          </a:p>
          <a:p>
            <a:pPr>
              <a:lnSpc>
                <a:spcPct val="200000"/>
              </a:lnSpc>
            </a:pPr>
            <a:r>
              <a:rPr lang="en-AU" sz="2400" b="1" dirty="0">
                <a:solidFill>
                  <a:srgbClr val="BF9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Health Sciences:</a:t>
            </a:r>
            <a:r>
              <a:rPr lang="en-AU" sz="2400" dirty="0"/>
              <a:t> Dr Paul Kebble (</a:t>
            </a:r>
            <a:r>
              <a:rPr lang="en-AU" sz="2400" dirty="0">
                <a:hlinkClick r:id="rId4"/>
              </a:rPr>
              <a:t>EnglishFoHS@curtin.edu.au</a:t>
            </a:r>
            <a:r>
              <a:rPr lang="en-AU" sz="2400" dirty="0"/>
              <a:t>) </a:t>
            </a:r>
          </a:p>
          <a:p>
            <a:pPr>
              <a:lnSpc>
                <a:spcPct val="200000"/>
              </a:lnSpc>
            </a:pPr>
            <a:r>
              <a:rPr lang="en-AU" sz="2400" b="1" dirty="0">
                <a:solidFill>
                  <a:srgbClr val="BF9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Business and Law:</a:t>
            </a:r>
            <a:r>
              <a:rPr lang="en-AU" sz="2400" dirty="0"/>
              <a:t> Dr Sarah Veitch  (</a:t>
            </a:r>
            <a:r>
              <a:rPr lang="en-AU" sz="2400" dirty="0">
                <a:hlinkClick r:id="rId5"/>
              </a:rPr>
              <a:t>FBLACD@curtin.edu.au</a:t>
            </a:r>
            <a:r>
              <a:rPr lang="en-AU" sz="2400" dirty="0"/>
              <a:t>)</a:t>
            </a:r>
          </a:p>
          <a:p>
            <a:pPr>
              <a:lnSpc>
                <a:spcPct val="200000"/>
              </a:lnSpc>
            </a:pPr>
            <a:r>
              <a:rPr lang="en-AU" sz="2400" b="1" dirty="0">
                <a:solidFill>
                  <a:srgbClr val="BF9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Humanities:</a:t>
            </a:r>
            <a:r>
              <a:rPr lang="en-AU" sz="2400" dirty="0"/>
              <a:t> Mrs Chantelle Leach(</a:t>
            </a:r>
            <a:r>
              <a:rPr lang="en-AU" sz="2400" dirty="0">
                <a:hlinkClick r:id="rId6"/>
              </a:rPr>
              <a:t>EnglishHum@curtin.edu.au</a:t>
            </a:r>
            <a:r>
              <a:rPr lang="en-AU" sz="2400" dirty="0"/>
              <a:t>)</a:t>
            </a:r>
          </a:p>
          <a:p>
            <a:endParaRPr lang="en-AU" sz="2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7"/>
          <a:srcRect l="26295" t="14124" r="26342" b="14053"/>
          <a:stretch/>
        </p:blipFill>
        <p:spPr>
          <a:xfrm>
            <a:off x="11166449" y="-23758"/>
            <a:ext cx="1025551" cy="155516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171" y="-1454"/>
            <a:ext cx="2804104" cy="2290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225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3950</TotalTime>
  <Words>260</Words>
  <Application>Microsoft Office PowerPoint</Application>
  <PresentationFormat>Widescreen</PresentationFormat>
  <Paragraphs>36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Curtin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Verbal Wednesdays</dc:title>
  <dc:creator>Dominik Karski</dc:creator>
  <cp:lastModifiedBy>Reva</cp:lastModifiedBy>
  <cp:revision>199</cp:revision>
  <dcterms:created xsi:type="dcterms:W3CDTF">2018-01-12T01:24:27Z</dcterms:created>
  <dcterms:modified xsi:type="dcterms:W3CDTF">2022-02-22T02:54:54Z</dcterms:modified>
</cp:coreProperties>
</file>