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602" r:id="rId5"/>
    <p:sldId id="613" r:id="rId6"/>
    <p:sldId id="634" r:id="rId7"/>
    <p:sldId id="615" r:id="rId8"/>
    <p:sldId id="626" r:id="rId9"/>
    <p:sldId id="618" r:id="rId10"/>
    <p:sldId id="633" r:id="rId11"/>
    <p:sldId id="622" r:id="rId12"/>
    <p:sldId id="627" r:id="rId13"/>
    <p:sldId id="628" r:id="rId14"/>
    <p:sldId id="632" r:id="rId15"/>
    <p:sldId id="631" r:id="rId16"/>
    <p:sldId id="62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96"/>
    <a:srgbClr val="E927B2"/>
    <a:srgbClr val="8028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2B833-8014-4F2A-B68D-94FCA00ACBAE}" type="datetimeFigureOut">
              <a:rPr lang="en-AU" smtClean="0"/>
              <a:t>20/07/2022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69ECC-AD7F-4F0D-ABF8-0B1691CEA1C5}" type="slidenum">
              <a:rPr lang="en-AU" smtClean="0"/>
              <a:t>‹#›</a:t>
            </a:fld>
            <a:endParaRPr lang="en-AU"/>
          </a:p>
        </p:txBody>
      </p:sp>
    </p:spTree>
    <p:extLst>
      <p:ext uri="{BB962C8B-B14F-4D97-AF65-F5344CB8AC3E}">
        <p14:creationId xmlns:p14="http://schemas.microsoft.com/office/powerpoint/2010/main" val="264304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1CF6D9D-91AE-4847-B387-B0BCFB7057F1}" type="slidenum">
              <a:rPr lang="en-AU" smtClean="0"/>
              <a:t>1</a:t>
            </a:fld>
            <a:endParaRPr lang="en-AU"/>
          </a:p>
        </p:txBody>
      </p:sp>
    </p:spTree>
    <p:extLst>
      <p:ext uri="{BB962C8B-B14F-4D97-AF65-F5344CB8AC3E}">
        <p14:creationId xmlns:p14="http://schemas.microsoft.com/office/powerpoint/2010/main" val="2869403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3354-CF27-49AC-BBFA-94BAFC9CB7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B2B4004-5B29-49A7-B01F-BE670E5E7A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57E8AEC-7F1E-46C0-BED4-F1CF053817B0}"/>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5" name="Footer Placeholder 4">
            <a:extLst>
              <a:ext uri="{FF2B5EF4-FFF2-40B4-BE49-F238E27FC236}">
                <a16:creationId xmlns:a16="http://schemas.microsoft.com/office/drawing/2014/main" id="{3D84C93E-02A1-4987-BFBF-09DDE17475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C9C3989-115B-48CA-AED1-461E1F2AAFA9}"/>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130027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DBD78-3F12-4844-8E30-67D11B5080F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FBC9FE1-778D-4F51-9E86-524F31DB378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A835C22-A7A6-4114-99E7-293F465C2FE6}"/>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5" name="Footer Placeholder 4">
            <a:extLst>
              <a:ext uri="{FF2B5EF4-FFF2-40B4-BE49-F238E27FC236}">
                <a16:creationId xmlns:a16="http://schemas.microsoft.com/office/drawing/2014/main" id="{CF1FC291-665A-49DC-8588-9752EBF700F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86D8966-7802-4381-A141-C17813C47D85}"/>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70767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B07CCC-7234-4BE6-A44A-CD3C3D759C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718201B-55AF-4A08-AE25-FE601DB1C9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23E532F-E641-4EC6-8D9A-72EB31AEFFAF}"/>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5" name="Footer Placeholder 4">
            <a:extLst>
              <a:ext uri="{FF2B5EF4-FFF2-40B4-BE49-F238E27FC236}">
                <a16:creationId xmlns:a16="http://schemas.microsoft.com/office/drawing/2014/main" id="{B0F4A9B1-8C89-4C8B-98AF-14CE2E539B0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FD37EF0-E78A-40B1-B0BF-7DD4037795E6}"/>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1332797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541371"/>
            <a:ext cx="10363201" cy="6093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113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A859-F68F-46C2-A029-CFF55096D6F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B56ADF9-8168-4EBF-8D07-86DF0301A96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D64FEB-363F-4F42-8EA0-CB62767A15D8}"/>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5" name="Footer Placeholder 4">
            <a:extLst>
              <a:ext uri="{FF2B5EF4-FFF2-40B4-BE49-F238E27FC236}">
                <a16:creationId xmlns:a16="http://schemas.microsoft.com/office/drawing/2014/main" id="{56B9962E-5EC5-40DF-A546-E3516BF29A2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2BF6661-94BD-4129-A07B-6099DDF7C404}"/>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287962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B41F3-2338-4FCC-B5F2-3906C06C6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4F36852-BFFC-471F-9315-88A505456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A6EBB2-7A7A-4A89-9F78-7F44E9EC26A7}"/>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5" name="Footer Placeholder 4">
            <a:extLst>
              <a:ext uri="{FF2B5EF4-FFF2-40B4-BE49-F238E27FC236}">
                <a16:creationId xmlns:a16="http://schemas.microsoft.com/office/drawing/2014/main" id="{1A5FD869-508A-4981-9706-5FCC0972DFD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B48E20-6D3A-4488-A9D7-B84E88C75AEA}"/>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50558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9153-22A9-4701-A29B-76017702983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5B9711A-0201-4D58-95B5-F7D240936A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5F6AB8A-67C7-47A0-BE1E-1E0841A7DA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ADE3915-D586-48AE-B0D8-BA0504980746}"/>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6" name="Footer Placeholder 5">
            <a:extLst>
              <a:ext uri="{FF2B5EF4-FFF2-40B4-BE49-F238E27FC236}">
                <a16:creationId xmlns:a16="http://schemas.microsoft.com/office/drawing/2014/main" id="{DC29E248-9407-4CD6-A4FF-C3D07ABBC20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6CD3AD5-8979-4BC4-8D07-A2DEF23EEB22}"/>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398512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0D01-7BC8-4185-81BE-FEE909ED87F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0676D8A-1B68-4001-93C5-98E1143DE6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C149CB-36D9-4267-89CD-1AE528CC8D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CFD66D3-6D81-4239-896F-723796973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DE1541-11D0-46BF-9698-BAC056BD6C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83F064E-8EE8-41B9-A781-D796C673B1C8}"/>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8" name="Footer Placeholder 7">
            <a:extLst>
              <a:ext uri="{FF2B5EF4-FFF2-40B4-BE49-F238E27FC236}">
                <a16:creationId xmlns:a16="http://schemas.microsoft.com/office/drawing/2014/main" id="{6961FFC0-EA0F-4BB0-B09C-16A64CB7E72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5EF67E3-4D78-4AFB-86C9-C87CC44B7961}"/>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213144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0F100-25B3-44B6-9E28-A4B15F20F16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8147660-D5F0-40DC-9312-5A5A25C93B8D}"/>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4" name="Footer Placeholder 3">
            <a:extLst>
              <a:ext uri="{FF2B5EF4-FFF2-40B4-BE49-F238E27FC236}">
                <a16:creationId xmlns:a16="http://schemas.microsoft.com/office/drawing/2014/main" id="{67B51D79-9BA9-4C0C-92E9-48509AA5466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9ABFD6E-CD08-439D-87C8-1724FCF33A41}"/>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1944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D89D40-1BFA-44BE-9D88-332B21B98E58}"/>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3" name="Footer Placeholder 2">
            <a:extLst>
              <a:ext uri="{FF2B5EF4-FFF2-40B4-BE49-F238E27FC236}">
                <a16:creationId xmlns:a16="http://schemas.microsoft.com/office/drawing/2014/main" id="{67345368-88B9-41DA-8F93-4BED451DE2C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5164E1-FBD8-43A5-99DB-28A0A44E891C}"/>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25549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C2DB9-2DC7-426C-9822-252762DDC8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B4B8D3A-33F5-4164-B175-418D8D3F64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79C8555E-E672-421D-85FD-7A2D2231D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5D80CF-86C5-4E60-97F5-85657EA96106}"/>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6" name="Footer Placeholder 5">
            <a:extLst>
              <a:ext uri="{FF2B5EF4-FFF2-40B4-BE49-F238E27FC236}">
                <a16:creationId xmlns:a16="http://schemas.microsoft.com/office/drawing/2014/main" id="{797EC02B-3C55-4483-AB34-74DF720B1D9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1FA1D59-45E4-4A88-8A33-C48E74FE01B6}"/>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332449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7162B-0AF5-41F8-96AA-C329AEA954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8BDC5C7-B9D5-425C-86A3-66D6530B26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EB92E6A-0A8C-4E51-A38D-6A34903D1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2CA604-5B7F-48EB-AA75-F6B6FD21226F}"/>
              </a:ext>
            </a:extLst>
          </p:cNvPr>
          <p:cNvSpPr>
            <a:spLocks noGrp="1"/>
          </p:cNvSpPr>
          <p:nvPr>
            <p:ph type="dt" sz="half" idx="10"/>
          </p:nvPr>
        </p:nvSpPr>
        <p:spPr/>
        <p:txBody>
          <a:bodyPr/>
          <a:lstStyle/>
          <a:p>
            <a:fld id="{DCF220B9-99EA-4B5E-9C19-DBD6758171EF}" type="datetimeFigureOut">
              <a:rPr lang="en-AU" smtClean="0"/>
              <a:t>20/07/2022</a:t>
            </a:fld>
            <a:endParaRPr lang="en-AU"/>
          </a:p>
        </p:txBody>
      </p:sp>
      <p:sp>
        <p:nvSpPr>
          <p:cNvPr id="6" name="Footer Placeholder 5">
            <a:extLst>
              <a:ext uri="{FF2B5EF4-FFF2-40B4-BE49-F238E27FC236}">
                <a16:creationId xmlns:a16="http://schemas.microsoft.com/office/drawing/2014/main" id="{93D9A060-9BBB-4D40-9386-A729157020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3F19F97-7F4E-4263-9F63-DB6FA273070A}"/>
              </a:ext>
            </a:extLst>
          </p:cNvPr>
          <p:cNvSpPr>
            <a:spLocks noGrp="1"/>
          </p:cNvSpPr>
          <p:nvPr>
            <p:ph type="sldNum" sz="quarter" idx="12"/>
          </p:nvPr>
        </p:nvSpPr>
        <p:spPr/>
        <p:txBody>
          <a:bodyPr/>
          <a:lstStyle/>
          <a:p>
            <a:fld id="{9EC3BF6F-D9E1-4097-9C78-EF089EDA5970}" type="slidenum">
              <a:rPr lang="en-AU" smtClean="0"/>
              <a:t>‹#›</a:t>
            </a:fld>
            <a:endParaRPr lang="en-AU"/>
          </a:p>
        </p:txBody>
      </p:sp>
    </p:spTree>
    <p:extLst>
      <p:ext uri="{BB962C8B-B14F-4D97-AF65-F5344CB8AC3E}">
        <p14:creationId xmlns:p14="http://schemas.microsoft.com/office/powerpoint/2010/main" val="283089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FD1B1-57A0-4818-8102-E98147318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6BF0DAC-B704-4A77-AE08-8EC6B8EFD6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6E54BB-69A2-4CE4-96FA-1BF22F2A6A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220B9-99EA-4B5E-9C19-DBD6758171EF}" type="datetimeFigureOut">
              <a:rPr lang="en-AU" smtClean="0"/>
              <a:t>20/07/2022</a:t>
            </a:fld>
            <a:endParaRPr lang="en-AU"/>
          </a:p>
        </p:txBody>
      </p:sp>
      <p:sp>
        <p:nvSpPr>
          <p:cNvPr id="5" name="Footer Placeholder 4">
            <a:extLst>
              <a:ext uri="{FF2B5EF4-FFF2-40B4-BE49-F238E27FC236}">
                <a16:creationId xmlns:a16="http://schemas.microsoft.com/office/drawing/2014/main" id="{E928E75B-9F75-47DE-ABC6-978BEE37BF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F0DDE66-4BF6-490A-98D8-B5C6A89564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BF6F-D9E1-4097-9C78-EF089EDA5970}" type="slidenum">
              <a:rPr lang="en-AU" smtClean="0"/>
              <a:t>‹#›</a:t>
            </a:fld>
            <a:endParaRPr lang="en-AU"/>
          </a:p>
        </p:txBody>
      </p:sp>
    </p:spTree>
    <p:extLst>
      <p:ext uri="{BB962C8B-B14F-4D97-AF65-F5344CB8AC3E}">
        <p14:creationId xmlns:p14="http://schemas.microsoft.com/office/powerpoint/2010/main" val="2887758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28" y="2285"/>
            <a:ext cx="12189989" cy="792873"/>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sz="1092"/>
          </a:p>
        </p:txBody>
      </p:sp>
      <p:sp>
        <p:nvSpPr>
          <p:cNvPr id="3" name="object 3"/>
          <p:cNvSpPr/>
          <p:nvPr/>
        </p:nvSpPr>
        <p:spPr>
          <a:xfrm>
            <a:off x="217940" y="165695"/>
            <a:ext cx="447445" cy="449755"/>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sz="1092"/>
          </a:p>
        </p:txBody>
      </p:sp>
      <p:sp>
        <p:nvSpPr>
          <p:cNvPr id="4" name="object 4"/>
          <p:cNvSpPr/>
          <p:nvPr/>
        </p:nvSpPr>
        <p:spPr>
          <a:xfrm>
            <a:off x="307478" y="246143"/>
            <a:ext cx="268136" cy="161378"/>
          </a:xfrm>
          <a:prstGeom prst="rect">
            <a:avLst/>
          </a:prstGeom>
          <a:blipFill>
            <a:blip r:embed="rId3" cstate="print"/>
            <a:stretch>
              <a:fillRect/>
            </a:stretch>
          </a:blipFill>
        </p:spPr>
        <p:txBody>
          <a:bodyPr wrap="square" lIns="0" tIns="0" rIns="0" bIns="0" rtlCol="0"/>
          <a:lstStyle/>
          <a:p>
            <a:endParaRPr sz="1092"/>
          </a:p>
        </p:txBody>
      </p:sp>
      <p:sp>
        <p:nvSpPr>
          <p:cNvPr id="5" name="object 5"/>
          <p:cNvSpPr/>
          <p:nvPr/>
        </p:nvSpPr>
        <p:spPr>
          <a:xfrm>
            <a:off x="450833" y="434099"/>
            <a:ext cx="123606"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sz="1092"/>
          </a:p>
        </p:txBody>
      </p:sp>
      <p:sp>
        <p:nvSpPr>
          <p:cNvPr id="6" name="object 6"/>
          <p:cNvSpPr/>
          <p:nvPr/>
        </p:nvSpPr>
        <p:spPr>
          <a:xfrm>
            <a:off x="309383" y="425240"/>
            <a:ext cx="123606" cy="18098"/>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sz="1092"/>
          </a:p>
        </p:txBody>
      </p:sp>
      <p:sp>
        <p:nvSpPr>
          <p:cNvPr id="7" name="object 7"/>
          <p:cNvSpPr/>
          <p:nvPr/>
        </p:nvSpPr>
        <p:spPr>
          <a:xfrm>
            <a:off x="321766" y="460198"/>
            <a:ext cx="111284" cy="18098"/>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sz="1092"/>
          </a:p>
        </p:txBody>
      </p:sp>
      <p:sp>
        <p:nvSpPr>
          <p:cNvPr id="8" name="object 8"/>
          <p:cNvSpPr/>
          <p:nvPr/>
        </p:nvSpPr>
        <p:spPr>
          <a:xfrm>
            <a:off x="450833" y="469057"/>
            <a:ext cx="111284"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sz="1092"/>
          </a:p>
        </p:txBody>
      </p:sp>
      <p:sp>
        <p:nvSpPr>
          <p:cNvPr id="9" name="object 9"/>
          <p:cNvSpPr/>
          <p:nvPr/>
        </p:nvSpPr>
        <p:spPr>
          <a:xfrm>
            <a:off x="348437" y="495634"/>
            <a:ext cx="84329" cy="18098"/>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sz="1092"/>
          </a:p>
        </p:txBody>
      </p:sp>
      <p:sp>
        <p:nvSpPr>
          <p:cNvPr id="10" name="object 10"/>
          <p:cNvSpPr/>
          <p:nvPr/>
        </p:nvSpPr>
        <p:spPr>
          <a:xfrm>
            <a:off x="450833" y="495634"/>
            <a:ext cx="83944" cy="18098"/>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sz="1092"/>
          </a:p>
        </p:txBody>
      </p:sp>
      <p:sp>
        <p:nvSpPr>
          <p:cNvPr id="11" name="object 11"/>
          <p:cNvSpPr/>
          <p:nvPr/>
        </p:nvSpPr>
        <p:spPr>
          <a:xfrm>
            <a:off x="397968" y="531070"/>
            <a:ext cx="35041" cy="17328"/>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sz="1092"/>
          </a:p>
        </p:txBody>
      </p:sp>
      <p:sp>
        <p:nvSpPr>
          <p:cNvPr id="12" name="object 12"/>
          <p:cNvSpPr/>
          <p:nvPr/>
        </p:nvSpPr>
        <p:spPr>
          <a:xfrm>
            <a:off x="450833" y="531070"/>
            <a:ext cx="34656" cy="17328"/>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sz="1092"/>
          </a:p>
        </p:txBody>
      </p:sp>
      <p:sp>
        <p:nvSpPr>
          <p:cNvPr id="13" name="object 13"/>
          <p:cNvSpPr/>
          <p:nvPr/>
        </p:nvSpPr>
        <p:spPr>
          <a:xfrm>
            <a:off x="682773" y="165693"/>
            <a:ext cx="2235685" cy="449755"/>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sz="1092"/>
          </a:p>
        </p:txBody>
      </p:sp>
      <p:sp>
        <p:nvSpPr>
          <p:cNvPr id="14" name="object 14"/>
          <p:cNvSpPr/>
          <p:nvPr/>
        </p:nvSpPr>
        <p:spPr>
          <a:xfrm>
            <a:off x="200795" y="158357"/>
            <a:ext cx="2733573"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sz="1092"/>
          </a:p>
        </p:txBody>
      </p:sp>
      <p:sp>
        <p:nvSpPr>
          <p:cNvPr id="15" name="object 15"/>
          <p:cNvSpPr/>
          <p:nvPr/>
        </p:nvSpPr>
        <p:spPr>
          <a:xfrm>
            <a:off x="209368" y="165693"/>
            <a:ext cx="0" cy="449755"/>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sz="1092"/>
          </a:p>
        </p:txBody>
      </p:sp>
      <p:sp>
        <p:nvSpPr>
          <p:cNvPr id="16" name="object 16"/>
          <p:cNvSpPr/>
          <p:nvPr/>
        </p:nvSpPr>
        <p:spPr>
          <a:xfrm>
            <a:off x="200795" y="624011"/>
            <a:ext cx="2733573"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sz="1092"/>
          </a:p>
        </p:txBody>
      </p:sp>
      <p:sp>
        <p:nvSpPr>
          <p:cNvPr id="17" name="object 17"/>
          <p:cNvSpPr/>
          <p:nvPr/>
        </p:nvSpPr>
        <p:spPr>
          <a:xfrm>
            <a:off x="673962" y="165693"/>
            <a:ext cx="0" cy="449755"/>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sz="1092"/>
          </a:p>
        </p:txBody>
      </p:sp>
      <p:sp>
        <p:nvSpPr>
          <p:cNvPr id="18" name="object 18"/>
          <p:cNvSpPr/>
          <p:nvPr/>
        </p:nvSpPr>
        <p:spPr>
          <a:xfrm>
            <a:off x="2926334" y="165693"/>
            <a:ext cx="0" cy="449755"/>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sz="1092"/>
          </a:p>
        </p:txBody>
      </p:sp>
      <p:sp>
        <p:nvSpPr>
          <p:cNvPr id="19" name="object 19"/>
          <p:cNvSpPr/>
          <p:nvPr/>
        </p:nvSpPr>
        <p:spPr>
          <a:xfrm>
            <a:off x="2208244" y="341917"/>
            <a:ext cx="72868" cy="138872"/>
          </a:xfrm>
          <a:prstGeom prst="rect">
            <a:avLst/>
          </a:prstGeom>
          <a:blipFill>
            <a:blip r:embed="rId4" cstate="print"/>
            <a:stretch>
              <a:fillRect/>
            </a:stretch>
          </a:blipFill>
        </p:spPr>
        <p:txBody>
          <a:bodyPr wrap="square" lIns="0" tIns="0" rIns="0" bIns="0" rtlCol="0"/>
          <a:lstStyle/>
          <a:p>
            <a:endParaRPr sz="1092"/>
          </a:p>
        </p:txBody>
      </p:sp>
      <p:sp>
        <p:nvSpPr>
          <p:cNvPr id="20" name="object 20"/>
          <p:cNvSpPr/>
          <p:nvPr/>
        </p:nvSpPr>
        <p:spPr>
          <a:xfrm>
            <a:off x="1552430" y="290678"/>
            <a:ext cx="137853" cy="192147"/>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sz="1092"/>
          </a:p>
        </p:txBody>
      </p:sp>
      <p:sp>
        <p:nvSpPr>
          <p:cNvPr id="21" name="object 21"/>
          <p:cNvSpPr/>
          <p:nvPr/>
        </p:nvSpPr>
        <p:spPr>
          <a:xfrm>
            <a:off x="1938203" y="341917"/>
            <a:ext cx="104302" cy="138872"/>
          </a:xfrm>
          <a:prstGeom prst="rect">
            <a:avLst/>
          </a:prstGeom>
          <a:blipFill>
            <a:blip r:embed="rId5" cstate="print"/>
            <a:stretch>
              <a:fillRect/>
            </a:stretch>
          </a:blipFill>
        </p:spPr>
        <p:txBody>
          <a:bodyPr wrap="square" lIns="0" tIns="0" rIns="0" bIns="0" rtlCol="0"/>
          <a:lstStyle/>
          <a:p>
            <a:endParaRPr sz="1092"/>
          </a:p>
        </p:txBody>
      </p:sp>
      <p:sp>
        <p:nvSpPr>
          <p:cNvPr id="22" name="object 22"/>
          <p:cNvSpPr/>
          <p:nvPr/>
        </p:nvSpPr>
        <p:spPr>
          <a:xfrm>
            <a:off x="2070128" y="340001"/>
            <a:ext cx="106206" cy="142703"/>
          </a:xfrm>
          <a:prstGeom prst="rect">
            <a:avLst/>
          </a:prstGeom>
          <a:blipFill>
            <a:blip r:embed="rId6" cstate="print"/>
            <a:stretch>
              <a:fillRect/>
            </a:stretch>
          </a:blipFill>
        </p:spPr>
        <p:txBody>
          <a:bodyPr wrap="square" lIns="0" tIns="0" rIns="0" bIns="0" rtlCol="0"/>
          <a:lstStyle/>
          <a:p>
            <a:endParaRPr sz="1092"/>
          </a:p>
        </p:txBody>
      </p:sp>
      <p:sp>
        <p:nvSpPr>
          <p:cNvPr id="23" name="object 23"/>
          <p:cNvSpPr/>
          <p:nvPr/>
        </p:nvSpPr>
        <p:spPr>
          <a:xfrm>
            <a:off x="2297306" y="340001"/>
            <a:ext cx="96205" cy="142703"/>
          </a:xfrm>
          <a:prstGeom prst="rect">
            <a:avLst/>
          </a:prstGeom>
          <a:blipFill>
            <a:blip r:embed="rId7" cstate="print"/>
            <a:stretch>
              <a:fillRect/>
            </a:stretch>
          </a:blipFill>
        </p:spPr>
        <p:txBody>
          <a:bodyPr wrap="square" lIns="0" tIns="0" rIns="0" bIns="0" rtlCol="0"/>
          <a:lstStyle/>
          <a:p>
            <a:endParaRPr sz="1092"/>
          </a:p>
        </p:txBody>
      </p:sp>
      <p:sp>
        <p:nvSpPr>
          <p:cNvPr id="24" name="object 24"/>
          <p:cNvSpPr/>
          <p:nvPr/>
        </p:nvSpPr>
        <p:spPr>
          <a:xfrm>
            <a:off x="2583063" y="341917"/>
            <a:ext cx="108588" cy="186371"/>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sz="1092"/>
          </a:p>
        </p:txBody>
      </p:sp>
      <p:sp>
        <p:nvSpPr>
          <p:cNvPr id="25" name="object 25"/>
          <p:cNvSpPr/>
          <p:nvPr/>
        </p:nvSpPr>
        <p:spPr>
          <a:xfrm>
            <a:off x="2494002" y="310312"/>
            <a:ext cx="65075" cy="170584"/>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sz="1092"/>
          </a:p>
        </p:txBody>
      </p:sp>
      <p:sp>
        <p:nvSpPr>
          <p:cNvPr id="26" name="object 26"/>
          <p:cNvSpPr/>
          <p:nvPr/>
        </p:nvSpPr>
        <p:spPr>
          <a:xfrm>
            <a:off x="1859620" y="290678"/>
            <a:ext cx="45053" cy="190222"/>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sz="1092"/>
          </a:p>
        </p:txBody>
      </p:sp>
      <p:sp>
        <p:nvSpPr>
          <p:cNvPr id="27" name="object 27"/>
          <p:cNvSpPr/>
          <p:nvPr/>
        </p:nvSpPr>
        <p:spPr>
          <a:xfrm>
            <a:off x="2413990" y="290678"/>
            <a:ext cx="45053" cy="190222"/>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sz="1092"/>
          </a:p>
        </p:txBody>
      </p:sp>
      <p:sp>
        <p:nvSpPr>
          <p:cNvPr id="28" name="object 28"/>
          <p:cNvSpPr/>
          <p:nvPr/>
        </p:nvSpPr>
        <p:spPr>
          <a:xfrm>
            <a:off x="1725313" y="340001"/>
            <a:ext cx="108112" cy="140787"/>
          </a:xfrm>
          <a:prstGeom prst="rect">
            <a:avLst/>
          </a:prstGeom>
          <a:blipFill>
            <a:blip r:embed="rId8" cstate="print"/>
            <a:stretch>
              <a:fillRect/>
            </a:stretch>
          </a:blipFill>
        </p:spPr>
        <p:txBody>
          <a:bodyPr wrap="square" lIns="0" tIns="0" rIns="0" bIns="0" rtlCol="0"/>
          <a:lstStyle/>
          <a:p>
            <a:endParaRPr sz="1092"/>
          </a:p>
        </p:txBody>
      </p:sp>
      <p:sp>
        <p:nvSpPr>
          <p:cNvPr id="29" name="object 29"/>
          <p:cNvSpPr/>
          <p:nvPr/>
        </p:nvSpPr>
        <p:spPr>
          <a:xfrm>
            <a:off x="951386" y="341917"/>
            <a:ext cx="108112" cy="140787"/>
          </a:xfrm>
          <a:prstGeom prst="rect">
            <a:avLst/>
          </a:prstGeom>
          <a:blipFill>
            <a:blip r:embed="rId9" cstate="print"/>
            <a:stretch>
              <a:fillRect/>
            </a:stretch>
          </a:blipFill>
        </p:spPr>
        <p:txBody>
          <a:bodyPr wrap="square" lIns="0" tIns="0" rIns="0" bIns="0" rtlCol="0"/>
          <a:lstStyle/>
          <a:p>
            <a:endParaRPr sz="1092"/>
          </a:p>
        </p:txBody>
      </p:sp>
      <p:sp>
        <p:nvSpPr>
          <p:cNvPr id="30" name="object 30"/>
          <p:cNvSpPr/>
          <p:nvPr/>
        </p:nvSpPr>
        <p:spPr>
          <a:xfrm>
            <a:off x="1095217" y="341917"/>
            <a:ext cx="72392" cy="138872"/>
          </a:xfrm>
          <a:prstGeom prst="rect">
            <a:avLst/>
          </a:prstGeom>
          <a:blipFill>
            <a:blip r:embed="rId10" cstate="print"/>
            <a:stretch>
              <a:fillRect/>
            </a:stretch>
          </a:blipFill>
        </p:spPr>
        <p:txBody>
          <a:bodyPr wrap="square" lIns="0" tIns="0" rIns="0" bIns="0" rtlCol="0"/>
          <a:lstStyle/>
          <a:p>
            <a:endParaRPr sz="1092"/>
          </a:p>
        </p:txBody>
      </p:sp>
      <p:sp>
        <p:nvSpPr>
          <p:cNvPr id="31" name="object 31"/>
          <p:cNvSpPr/>
          <p:nvPr/>
        </p:nvSpPr>
        <p:spPr>
          <a:xfrm>
            <a:off x="1189518" y="310312"/>
            <a:ext cx="65075" cy="170584"/>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sz="1092"/>
          </a:p>
        </p:txBody>
      </p:sp>
      <p:sp>
        <p:nvSpPr>
          <p:cNvPr id="32" name="object 32"/>
          <p:cNvSpPr/>
          <p:nvPr/>
        </p:nvSpPr>
        <p:spPr>
          <a:xfrm>
            <a:off x="1275245" y="290678"/>
            <a:ext cx="45053" cy="190222"/>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sz="1092"/>
          </a:p>
        </p:txBody>
      </p:sp>
      <p:sp>
        <p:nvSpPr>
          <p:cNvPr id="33" name="object 33"/>
          <p:cNvSpPr/>
          <p:nvPr/>
        </p:nvSpPr>
        <p:spPr>
          <a:xfrm>
            <a:off x="1355257" y="340001"/>
            <a:ext cx="108112" cy="140787"/>
          </a:xfrm>
          <a:prstGeom prst="rect">
            <a:avLst/>
          </a:prstGeom>
          <a:blipFill>
            <a:blip r:embed="rId11" cstate="print"/>
            <a:stretch>
              <a:fillRect/>
            </a:stretch>
          </a:blipFill>
        </p:spPr>
        <p:txBody>
          <a:bodyPr wrap="square" lIns="0" tIns="0" rIns="0" bIns="0" rtlCol="0"/>
          <a:lstStyle/>
          <a:p>
            <a:endParaRPr sz="1092"/>
          </a:p>
        </p:txBody>
      </p:sp>
      <p:sp>
        <p:nvSpPr>
          <p:cNvPr id="34" name="object 34"/>
          <p:cNvSpPr/>
          <p:nvPr/>
        </p:nvSpPr>
        <p:spPr>
          <a:xfrm>
            <a:off x="788028" y="288762"/>
            <a:ext cx="134002" cy="194073"/>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sz="1092"/>
          </a:p>
        </p:txBody>
      </p:sp>
      <p:sp>
        <p:nvSpPr>
          <p:cNvPr id="35" name="object 35"/>
          <p:cNvSpPr txBox="1">
            <a:spLocks noGrp="1"/>
          </p:cNvSpPr>
          <p:nvPr>
            <p:ph type="ctrTitle"/>
          </p:nvPr>
        </p:nvSpPr>
        <p:spPr>
          <a:xfrm>
            <a:off x="554921" y="1274417"/>
            <a:ext cx="6284254" cy="902885"/>
          </a:xfrm>
          <a:prstGeom prst="rect">
            <a:avLst/>
          </a:prstGeom>
        </p:spPr>
        <p:txBody>
          <a:bodyPr vert="horz" wrap="square" lIns="0" tIns="6931" rIns="0" bIns="0" rtlCol="0" anchor="ctr">
            <a:spAutoFit/>
          </a:bodyPr>
          <a:lstStyle/>
          <a:p>
            <a:pPr lvl="7" algn="ctr"/>
            <a:r>
              <a:rPr lang="en-AU" sz="2911" b="1" dirty="0">
                <a:solidFill>
                  <a:schemeClr val="bg1"/>
                </a:solidFill>
              </a:rPr>
              <a:t>ROC structure, support &amp; services - general</a:t>
            </a:r>
          </a:p>
        </p:txBody>
      </p:sp>
      <p:sp>
        <p:nvSpPr>
          <p:cNvPr id="37" name="Subtitle 36"/>
          <p:cNvSpPr>
            <a:spLocks noGrp="1"/>
          </p:cNvSpPr>
          <p:nvPr>
            <p:ph type="subTitle" idx="4"/>
          </p:nvPr>
        </p:nvSpPr>
        <p:spPr>
          <a:xfrm>
            <a:off x="1621356" y="2052367"/>
            <a:ext cx="9059172" cy="4595104"/>
          </a:xfrm>
        </p:spPr>
        <p:txBody>
          <a:bodyPr vert="horz" wrap="square" lIns="0" tIns="0" rIns="0" bIns="0" rtlCol="0" anchor="t">
            <a:spAutoFit/>
          </a:bodyPr>
          <a:lstStyle/>
          <a:p>
            <a:pPr marL="457200" lvl="1" indent="0" algn="ctr">
              <a:buNone/>
            </a:pPr>
            <a:r>
              <a:rPr lang="en-US" sz="2800" b="1" dirty="0" smtClean="0"/>
              <a:t>Graduate Research School:</a:t>
            </a:r>
          </a:p>
          <a:p>
            <a:pPr marL="457200" lvl="1" indent="0" algn="ctr">
              <a:buNone/>
            </a:pPr>
            <a:r>
              <a:rPr lang="en-US" sz="2800" b="1" dirty="0" smtClean="0"/>
              <a:t>Higher Degree by Research Students (Doctoral &amp; Masters) Orientation</a:t>
            </a:r>
          </a:p>
          <a:p>
            <a:pPr marL="457200" lvl="1" indent="0" algn="ctr">
              <a:buNone/>
            </a:pPr>
            <a:r>
              <a:rPr lang="en-US" sz="2800" b="1" dirty="0" smtClean="0"/>
              <a:t>21 July </a:t>
            </a:r>
            <a:r>
              <a:rPr lang="en-US" sz="2800" b="1" dirty="0" smtClean="0"/>
              <a:t>2022</a:t>
            </a:r>
          </a:p>
          <a:p>
            <a:pPr marL="457200" lvl="1" indent="0" algn="ctr">
              <a:buNone/>
            </a:pPr>
            <a:endParaRPr lang="en-AU" sz="2800" b="1" dirty="0" smtClean="0"/>
          </a:p>
          <a:p>
            <a:pPr marL="457200" lvl="1" indent="0" algn="ctr">
              <a:buNone/>
            </a:pPr>
            <a:r>
              <a:rPr lang="en-AU" sz="4800" b="1" dirty="0" smtClean="0"/>
              <a:t>RESEARCH INTEGRITY, ETHICS, HAZARDS &amp; SAFETY</a:t>
            </a:r>
          </a:p>
          <a:p>
            <a:pPr marL="457200" lvl="1" indent="0" algn="ctr">
              <a:buNone/>
            </a:pPr>
            <a:endParaRPr lang="en-AU" sz="4800" b="1" dirty="0"/>
          </a:p>
          <a:p>
            <a:pPr marL="457200" lvl="1" indent="0" algn="ctr">
              <a:buNone/>
            </a:pPr>
            <a:r>
              <a:rPr lang="en-AU" sz="2000" b="1" dirty="0" smtClean="0"/>
              <a:t>Jennifer Hoffman, Manager, Research Integrity</a:t>
            </a:r>
            <a:endParaRPr lang="en-AU" sz="2000" b="1" dirty="0"/>
          </a:p>
        </p:txBody>
      </p:sp>
    </p:spTree>
    <p:extLst>
      <p:ext uri="{BB962C8B-B14F-4D97-AF65-F5344CB8AC3E}">
        <p14:creationId xmlns:p14="http://schemas.microsoft.com/office/powerpoint/2010/main" val="2217436343"/>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1476409"/>
          </a:xfrm>
        </p:spPr>
        <p:txBody>
          <a:bodyPr>
            <a:noAutofit/>
          </a:bodyPr>
          <a:lstStyle/>
          <a:p>
            <a:pPr algn="ctr"/>
            <a:r>
              <a:rPr lang="en-AU" sz="5400" b="1" dirty="0" smtClean="0">
                <a:latin typeface="+mn-lt"/>
              </a:rPr>
              <a:t>Managing Ethics</a:t>
            </a:r>
            <a:endParaRPr lang="en-AU" sz="5400" b="1" dirty="0">
              <a:latin typeface="+mn-lt"/>
            </a:endParaRPr>
          </a:p>
        </p:txBody>
      </p:sp>
      <p:sp>
        <p:nvSpPr>
          <p:cNvPr id="3" name="Content Placeholder 2"/>
          <p:cNvSpPr>
            <a:spLocks noGrp="1"/>
          </p:cNvSpPr>
          <p:nvPr>
            <p:ph idx="1"/>
          </p:nvPr>
        </p:nvSpPr>
        <p:spPr>
          <a:xfrm>
            <a:off x="280069" y="2597971"/>
            <a:ext cx="11549914" cy="2851484"/>
          </a:xfrm>
        </p:spPr>
        <p:txBody>
          <a:bodyPr>
            <a:normAutofit lnSpcReduction="10000"/>
          </a:bodyPr>
          <a:lstStyle/>
          <a:p>
            <a:pPr>
              <a:lnSpc>
                <a:spcPct val="110000"/>
              </a:lnSpc>
              <a:spcBef>
                <a:spcPts val="2400"/>
              </a:spcBef>
            </a:pPr>
            <a:r>
              <a:rPr lang="en-AU" b="1" dirty="0" smtClean="0">
                <a:solidFill>
                  <a:srgbClr val="008397"/>
                </a:solidFill>
              </a:rPr>
              <a:t>“Ethics mindset” – particularly for non-traditional ethics areas</a:t>
            </a:r>
          </a:p>
          <a:p>
            <a:pPr>
              <a:lnSpc>
                <a:spcPct val="110000"/>
              </a:lnSpc>
              <a:spcBef>
                <a:spcPts val="2400"/>
              </a:spcBef>
            </a:pPr>
            <a:r>
              <a:rPr lang="en-AU" b="1" dirty="0" smtClean="0">
                <a:solidFill>
                  <a:srgbClr val="008397"/>
                </a:solidFill>
              </a:rPr>
              <a:t>Approved protocols are </a:t>
            </a:r>
            <a:r>
              <a:rPr lang="en-AU" b="1" dirty="0" smtClean="0">
                <a:solidFill>
                  <a:srgbClr val="FF0000"/>
                </a:solidFill>
              </a:rPr>
              <a:t>strict</a:t>
            </a:r>
          </a:p>
          <a:p>
            <a:pPr>
              <a:lnSpc>
                <a:spcPct val="110000"/>
              </a:lnSpc>
              <a:spcBef>
                <a:spcPts val="2400"/>
              </a:spcBef>
            </a:pPr>
            <a:r>
              <a:rPr lang="en-AU" b="1" dirty="0" smtClean="0">
                <a:solidFill>
                  <a:srgbClr val="008397"/>
                </a:solidFill>
              </a:rPr>
              <a:t>Can possibly vary ethics protocols but defects cannot be ‘cured’</a:t>
            </a:r>
          </a:p>
          <a:p>
            <a:pPr>
              <a:lnSpc>
                <a:spcPct val="110000"/>
              </a:lnSpc>
              <a:spcBef>
                <a:spcPts val="2400"/>
              </a:spcBef>
            </a:pPr>
            <a:r>
              <a:rPr lang="en-AU" b="1" dirty="0" smtClean="0">
                <a:solidFill>
                  <a:srgbClr val="008397"/>
                </a:solidFill>
              </a:rPr>
              <a:t>Dealing with </a:t>
            </a:r>
            <a:r>
              <a:rPr lang="en-AU" b="1" dirty="0" err="1" smtClean="0">
                <a:solidFill>
                  <a:srgbClr val="008397"/>
                </a:solidFill>
              </a:rPr>
              <a:t>InfoEd</a:t>
            </a:r>
            <a:endParaRPr lang="en-AU" b="1" dirty="0">
              <a:solidFill>
                <a:srgbClr val="008397"/>
              </a:solidFill>
            </a:endParaRPr>
          </a:p>
        </p:txBody>
      </p:sp>
      <p:sp>
        <p:nvSpPr>
          <p:cNvPr id="4" name="object 2"/>
          <p:cNvSpPr/>
          <p:nvPr/>
        </p:nvSpPr>
        <p:spPr>
          <a:xfrm>
            <a:off x="429" y="-14462"/>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Tree>
    <p:extLst>
      <p:ext uri="{BB962C8B-B14F-4D97-AF65-F5344CB8AC3E}">
        <p14:creationId xmlns:p14="http://schemas.microsoft.com/office/powerpoint/2010/main" val="2326014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1476409"/>
          </a:xfrm>
        </p:spPr>
        <p:txBody>
          <a:bodyPr>
            <a:noAutofit/>
          </a:bodyPr>
          <a:lstStyle/>
          <a:p>
            <a:pPr algn="ctr"/>
            <a:r>
              <a:rPr lang="en-AU" sz="5400" b="1" dirty="0" smtClean="0">
                <a:latin typeface="+mn-lt"/>
              </a:rPr>
              <a:t>Authorship</a:t>
            </a:r>
            <a:endParaRPr lang="en-AU" sz="5400" b="1" dirty="0">
              <a:latin typeface="+mn-lt"/>
            </a:endParaRPr>
          </a:p>
        </p:txBody>
      </p:sp>
      <p:sp>
        <p:nvSpPr>
          <p:cNvPr id="3" name="Content Placeholder 2"/>
          <p:cNvSpPr>
            <a:spLocks noGrp="1"/>
          </p:cNvSpPr>
          <p:nvPr>
            <p:ph idx="1"/>
          </p:nvPr>
        </p:nvSpPr>
        <p:spPr>
          <a:xfrm>
            <a:off x="162795" y="2311643"/>
            <a:ext cx="11549914" cy="3747411"/>
          </a:xfrm>
        </p:spPr>
        <p:txBody>
          <a:bodyPr>
            <a:normAutofit lnSpcReduction="10000"/>
          </a:bodyPr>
          <a:lstStyle/>
          <a:p>
            <a:pPr>
              <a:lnSpc>
                <a:spcPct val="110000"/>
              </a:lnSpc>
              <a:spcBef>
                <a:spcPts val="2400"/>
              </a:spcBef>
            </a:pPr>
            <a:r>
              <a:rPr lang="en-US" b="1" i="1" dirty="0" smtClean="0">
                <a:solidFill>
                  <a:srgbClr val="008396"/>
                </a:solidFill>
              </a:rPr>
              <a:t>GHOSTING, GIFTING, FAILING TO INCLUDE AUTHORS, ORDER OF AUTHORS...</a:t>
            </a:r>
          </a:p>
          <a:p>
            <a:pPr>
              <a:defRPr/>
            </a:pPr>
            <a:r>
              <a:rPr lang="en-AU" altLang="en-US" dirty="0" smtClean="0">
                <a:solidFill>
                  <a:srgbClr val="008396"/>
                </a:solidFill>
              </a:rPr>
              <a:t>Section 5 of the Code: Attribution </a:t>
            </a:r>
            <a:r>
              <a:rPr lang="en-AU" altLang="en-US" dirty="0">
                <a:solidFill>
                  <a:srgbClr val="008396"/>
                </a:solidFill>
              </a:rPr>
              <a:t>of authorship depends to some extent on the discipline, but in all cases, authorship must  be based on substantial contributions in a combination of:</a:t>
            </a:r>
          </a:p>
          <a:p>
            <a:pPr lvl="1">
              <a:defRPr/>
            </a:pPr>
            <a:r>
              <a:rPr lang="en-AU" altLang="en-US" sz="2800" dirty="0">
                <a:solidFill>
                  <a:srgbClr val="008396"/>
                </a:solidFill>
              </a:rPr>
              <a:t>conception and design of the project;</a:t>
            </a:r>
          </a:p>
          <a:p>
            <a:pPr lvl="1">
              <a:defRPr/>
            </a:pPr>
            <a:r>
              <a:rPr lang="en-AU" altLang="en-US" sz="2800" dirty="0">
                <a:solidFill>
                  <a:srgbClr val="008396"/>
                </a:solidFill>
              </a:rPr>
              <a:t>analysis and interpretation of research data; and</a:t>
            </a:r>
          </a:p>
          <a:p>
            <a:pPr lvl="1">
              <a:defRPr/>
            </a:pPr>
            <a:r>
              <a:rPr lang="en-AU" altLang="en-US" sz="2800" dirty="0">
                <a:solidFill>
                  <a:srgbClr val="008396"/>
                </a:solidFill>
              </a:rPr>
              <a:t>drafting significant parts of the work or critically revising it so as to contribute to the interpretation”</a:t>
            </a:r>
          </a:p>
          <a:p>
            <a:pPr marL="0" indent="0">
              <a:lnSpc>
                <a:spcPct val="110000"/>
              </a:lnSpc>
              <a:spcBef>
                <a:spcPts val="2400"/>
              </a:spcBef>
              <a:buNone/>
            </a:pPr>
            <a:endParaRPr lang="en-AU" altLang="en-US" sz="2800" dirty="0">
              <a:solidFill>
                <a:srgbClr val="008396"/>
              </a:solidFill>
            </a:endParaRPr>
          </a:p>
          <a:p>
            <a:pPr>
              <a:lnSpc>
                <a:spcPct val="110000"/>
              </a:lnSpc>
              <a:spcBef>
                <a:spcPts val="2400"/>
              </a:spcBef>
            </a:pPr>
            <a:endParaRPr lang="en-AU" dirty="0">
              <a:solidFill>
                <a:srgbClr val="008396"/>
              </a:solidFill>
            </a:endParaRPr>
          </a:p>
        </p:txBody>
      </p:sp>
      <p:sp>
        <p:nvSpPr>
          <p:cNvPr id="4" name="object 2"/>
          <p:cNvSpPr/>
          <p:nvPr/>
        </p:nvSpPr>
        <p:spPr>
          <a:xfrm>
            <a:off x="429" y="-14462"/>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Tree>
    <p:extLst>
      <p:ext uri="{BB962C8B-B14F-4D97-AF65-F5344CB8AC3E}">
        <p14:creationId xmlns:p14="http://schemas.microsoft.com/office/powerpoint/2010/main" val="748884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026" y="1628249"/>
            <a:ext cx="11549914" cy="3747411"/>
          </a:xfrm>
        </p:spPr>
        <p:txBody>
          <a:bodyPr>
            <a:normAutofit/>
          </a:bodyPr>
          <a:lstStyle/>
          <a:p>
            <a:pPr marL="0" indent="0">
              <a:lnSpc>
                <a:spcPct val="110000"/>
              </a:lnSpc>
              <a:spcBef>
                <a:spcPts val="2400"/>
              </a:spcBef>
              <a:buNone/>
            </a:pPr>
            <a:r>
              <a:rPr lang="en-AU" b="1" i="1" dirty="0" smtClean="0">
                <a:solidFill>
                  <a:srgbClr val="008396"/>
                </a:solidFill>
              </a:rPr>
              <a:t>Authorship Agreements are your friend! </a:t>
            </a:r>
            <a:endParaRPr lang="en-AU" b="1" i="1" dirty="0">
              <a:solidFill>
                <a:srgbClr val="008396"/>
              </a:solidFill>
            </a:endParaRPr>
          </a:p>
        </p:txBody>
      </p:sp>
      <p:sp>
        <p:nvSpPr>
          <p:cNvPr id="4" name="object 2"/>
          <p:cNvSpPr/>
          <p:nvPr/>
        </p:nvSpPr>
        <p:spPr>
          <a:xfrm>
            <a:off x="429" y="-14462"/>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pic>
        <p:nvPicPr>
          <p:cNvPr id="39" name="Picture 38" descr="AuthorshipAgreementForm-V20150228.docx - Word"/>
          <p:cNvPicPr>
            <a:picLocks noChangeAspect="1"/>
          </p:cNvPicPr>
          <p:nvPr/>
        </p:nvPicPr>
        <p:blipFill rotWithShape="1">
          <a:blip r:embed="rId11">
            <a:extLst>
              <a:ext uri="{BEBA8EAE-BF5A-486C-A8C5-ECC9F3942E4B}">
                <a14:imgProps xmlns:a14="http://schemas.microsoft.com/office/drawing/2010/main">
                  <a14:imgLayer r:embed="rId12">
                    <a14:imgEffect>
                      <a14:backgroundRemoval t="10000" b="90000" l="10000" r="90000"/>
                    </a14:imgEffect>
                  </a14:imgLayer>
                </a14:imgProps>
              </a:ext>
              <a:ext uri="{28A0092B-C50C-407E-A947-70E740481C1C}">
                <a14:useLocalDpi xmlns:a14="http://schemas.microsoft.com/office/drawing/2010/main" val="0"/>
              </a:ext>
            </a:extLst>
          </a:blip>
          <a:srcRect l="34793" t="14790" r="70" b="1360"/>
          <a:stretch/>
        </p:blipFill>
        <p:spPr>
          <a:xfrm>
            <a:off x="6433726" y="1628249"/>
            <a:ext cx="9432000" cy="5652652"/>
          </a:xfrm>
          <a:prstGeom prst="rect">
            <a:avLst/>
          </a:prstGeom>
        </p:spPr>
      </p:pic>
    </p:spTree>
    <p:extLst>
      <p:ext uri="{BB962C8B-B14F-4D97-AF65-F5344CB8AC3E}">
        <p14:creationId xmlns:p14="http://schemas.microsoft.com/office/powerpoint/2010/main" val="4109323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 y="815595"/>
            <a:ext cx="12191146" cy="738055"/>
          </a:xfrm>
        </p:spPr>
        <p:txBody>
          <a:bodyPr>
            <a:noAutofit/>
          </a:bodyPr>
          <a:lstStyle/>
          <a:p>
            <a:pPr algn="ctr"/>
            <a:r>
              <a:rPr lang="en-AU" sz="5400" b="1" dirty="0">
                <a:latin typeface="+mn-lt"/>
              </a:rPr>
              <a:t>Contact us</a:t>
            </a: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
        <p:nvSpPr>
          <p:cNvPr id="38" name="Rounded Rectangle 37"/>
          <p:cNvSpPr/>
          <p:nvPr/>
        </p:nvSpPr>
        <p:spPr>
          <a:xfrm>
            <a:off x="298782" y="1457123"/>
            <a:ext cx="5562028" cy="451322"/>
          </a:xfrm>
          <a:prstGeom prst="roundRect">
            <a:avLst/>
          </a:prstGeom>
          <a:solidFill>
            <a:srgbClr val="0083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t>Research Ethics Team</a:t>
            </a:r>
            <a:endParaRPr lang="en-AU" dirty="0"/>
          </a:p>
        </p:txBody>
      </p:sp>
      <p:sp>
        <p:nvSpPr>
          <p:cNvPr id="39" name="Rounded Rectangle 38"/>
          <p:cNvSpPr/>
          <p:nvPr/>
        </p:nvSpPr>
        <p:spPr>
          <a:xfrm>
            <a:off x="298782" y="4773064"/>
            <a:ext cx="5567120" cy="491698"/>
          </a:xfrm>
          <a:prstGeom prst="roundRect">
            <a:avLst/>
          </a:prstGeom>
          <a:solidFill>
            <a:srgbClr val="099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t>Clinical Trials</a:t>
            </a:r>
            <a:endParaRPr lang="en-AU" dirty="0"/>
          </a:p>
        </p:txBody>
      </p:sp>
      <p:sp>
        <p:nvSpPr>
          <p:cNvPr id="40" name="Rounded Rectangle 39"/>
          <p:cNvSpPr/>
          <p:nvPr/>
        </p:nvSpPr>
        <p:spPr>
          <a:xfrm>
            <a:off x="6281247" y="1466754"/>
            <a:ext cx="5676502" cy="442839"/>
          </a:xfrm>
          <a:prstGeom prst="roundRect">
            <a:avLst/>
          </a:prstGeom>
          <a:solidFill>
            <a:srgbClr val="17A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t>Animal Facility Team</a:t>
            </a:r>
            <a:endParaRPr lang="en-AU" dirty="0"/>
          </a:p>
        </p:txBody>
      </p:sp>
      <p:sp>
        <p:nvSpPr>
          <p:cNvPr id="41" name="Rounded Rectangle 40"/>
          <p:cNvSpPr/>
          <p:nvPr/>
        </p:nvSpPr>
        <p:spPr>
          <a:xfrm>
            <a:off x="6281247" y="4767351"/>
            <a:ext cx="5681699" cy="496454"/>
          </a:xfrm>
          <a:prstGeom prst="roundRect">
            <a:avLst/>
          </a:prstGeom>
          <a:solidFill>
            <a:srgbClr val="2D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dirty="0"/>
              <a:t>Research Integrity</a:t>
            </a:r>
            <a:endParaRPr lang="en-AU" dirty="0"/>
          </a:p>
        </p:txBody>
      </p:sp>
      <p:sp>
        <p:nvSpPr>
          <p:cNvPr id="42" name="TextBox 41"/>
          <p:cNvSpPr txBox="1"/>
          <p:nvPr/>
        </p:nvSpPr>
        <p:spPr>
          <a:xfrm>
            <a:off x="6281247" y="5324209"/>
            <a:ext cx="5681699" cy="1077218"/>
          </a:xfrm>
          <a:prstGeom prst="rect">
            <a:avLst/>
          </a:prstGeom>
          <a:noFill/>
        </p:spPr>
        <p:txBody>
          <a:bodyPr wrap="square" rtlCol="0">
            <a:spAutoFit/>
          </a:bodyPr>
          <a:lstStyle/>
          <a:p>
            <a:pPr algn="just"/>
            <a:r>
              <a:rPr lang="en-AU" dirty="0"/>
              <a:t>Manager Research Integrity:	</a:t>
            </a:r>
            <a:r>
              <a:rPr lang="en-AU" dirty="0" smtClean="0"/>
              <a:t>Jennifer Hoffman</a:t>
            </a:r>
            <a:endParaRPr lang="en-AU" dirty="0"/>
          </a:p>
          <a:p>
            <a:pPr algn="just"/>
            <a:endParaRPr lang="en-AU" sz="1000" dirty="0"/>
          </a:p>
          <a:p>
            <a:pPr algn="just"/>
            <a:r>
              <a:rPr lang="en-AU" dirty="0"/>
              <a:t>P: x7093</a:t>
            </a:r>
          </a:p>
          <a:p>
            <a:pPr algn="just"/>
            <a:r>
              <a:rPr lang="en-AU" dirty="0"/>
              <a:t>E: research-integrity@curtin.edu.au</a:t>
            </a:r>
          </a:p>
        </p:txBody>
      </p:sp>
      <p:sp>
        <p:nvSpPr>
          <p:cNvPr id="43" name="TextBox 42"/>
          <p:cNvSpPr txBox="1"/>
          <p:nvPr/>
        </p:nvSpPr>
        <p:spPr>
          <a:xfrm>
            <a:off x="6281247" y="2028421"/>
            <a:ext cx="5681699" cy="1631216"/>
          </a:xfrm>
          <a:prstGeom prst="rect">
            <a:avLst/>
          </a:prstGeom>
          <a:noFill/>
        </p:spPr>
        <p:txBody>
          <a:bodyPr wrap="square" rtlCol="0">
            <a:spAutoFit/>
          </a:bodyPr>
          <a:lstStyle/>
          <a:p>
            <a:pPr algn="just">
              <a:tabLst>
                <a:tab pos="2514483" algn="l"/>
              </a:tabLst>
            </a:pPr>
            <a:r>
              <a:rPr lang="en-AU" dirty="0" smtClean="0"/>
              <a:t>Animal </a:t>
            </a:r>
            <a:r>
              <a:rPr lang="en-AU" dirty="0"/>
              <a:t>Welfare Officer:	Dr Tara </a:t>
            </a:r>
            <a:r>
              <a:rPr lang="en-AU" dirty="0" smtClean="0"/>
              <a:t>Pike</a:t>
            </a:r>
            <a:endParaRPr lang="en-AU" dirty="0"/>
          </a:p>
          <a:p>
            <a:pPr algn="just">
              <a:tabLst>
                <a:tab pos="2514483" algn="l"/>
              </a:tabLst>
            </a:pPr>
            <a:r>
              <a:rPr lang="en-AU" dirty="0" smtClean="0"/>
              <a:t>Facility Manager</a:t>
            </a:r>
            <a:r>
              <a:rPr lang="en-AU" dirty="0" smtClean="0"/>
              <a:t>:</a:t>
            </a:r>
            <a:r>
              <a:rPr lang="en-AU" dirty="0"/>
              <a:t>	Carolyn Doyle</a:t>
            </a:r>
          </a:p>
          <a:p>
            <a:pPr algn="just">
              <a:tabLst>
                <a:tab pos="2514483" algn="l"/>
              </a:tabLst>
            </a:pPr>
            <a:r>
              <a:rPr lang="en-AU" dirty="0" smtClean="0"/>
              <a:t>Animal Technician: 	Sam Mansfield</a:t>
            </a:r>
            <a:endParaRPr lang="en-AU" dirty="0"/>
          </a:p>
          <a:p>
            <a:pPr algn="just"/>
            <a:endParaRPr lang="en-AU" sz="1000" dirty="0"/>
          </a:p>
          <a:p>
            <a:pPr algn="just"/>
            <a:r>
              <a:rPr lang="en-AU" dirty="0"/>
              <a:t>P: </a:t>
            </a:r>
            <a:r>
              <a:rPr lang="en-AU" dirty="0" smtClean="0"/>
              <a:t>x3469</a:t>
            </a:r>
            <a:endParaRPr lang="en-AU" dirty="0"/>
          </a:p>
          <a:p>
            <a:pPr algn="just"/>
            <a:r>
              <a:rPr lang="en-AU" dirty="0"/>
              <a:t>E: L_ResearchFacility@curtin.edu.au</a:t>
            </a:r>
          </a:p>
        </p:txBody>
      </p:sp>
      <p:sp>
        <p:nvSpPr>
          <p:cNvPr id="44" name="TextBox 43"/>
          <p:cNvSpPr txBox="1"/>
          <p:nvPr/>
        </p:nvSpPr>
        <p:spPr>
          <a:xfrm>
            <a:off x="293692" y="5324209"/>
            <a:ext cx="5567118" cy="1077218"/>
          </a:xfrm>
          <a:prstGeom prst="rect">
            <a:avLst/>
          </a:prstGeom>
          <a:noFill/>
        </p:spPr>
        <p:txBody>
          <a:bodyPr wrap="square" rtlCol="0">
            <a:spAutoFit/>
          </a:bodyPr>
          <a:lstStyle/>
          <a:p>
            <a:pPr algn="just">
              <a:tabLst>
                <a:tab pos="2336691" algn="l"/>
              </a:tabLst>
            </a:pPr>
            <a:r>
              <a:rPr lang="en-AU" dirty="0"/>
              <a:t>Clinical Research Advisor: 	Anneli Robbshaw</a:t>
            </a:r>
          </a:p>
          <a:p>
            <a:pPr algn="just"/>
            <a:endParaRPr lang="en-AU" sz="1000" dirty="0"/>
          </a:p>
          <a:p>
            <a:pPr algn="just"/>
            <a:r>
              <a:rPr lang="en-AU" dirty="0"/>
              <a:t>P: x9292</a:t>
            </a:r>
          </a:p>
          <a:p>
            <a:pPr algn="just"/>
            <a:r>
              <a:rPr lang="en-AU" dirty="0"/>
              <a:t>E: ROC-clinicaltrials@curtin.edu.au</a:t>
            </a:r>
          </a:p>
        </p:txBody>
      </p:sp>
      <p:sp>
        <p:nvSpPr>
          <p:cNvPr id="45" name="TextBox 44"/>
          <p:cNvSpPr txBox="1"/>
          <p:nvPr/>
        </p:nvSpPr>
        <p:spPr>
          <a:xfrm>
            <a:off x="298782" y="1974162"/>
            <a:ext cx="5707007" cy="2462213"/>
          </a:xfrm>
          <a:prstGeom prst="rect">
            <a:avLst/>
          </a:prstGeom>
          <a:noFill/>
        </p:spPr>
        <p:txBody>
          <a:bodyPr wrap="square" rtlCol="0">
            <a:spAutoFit/>
          </a:bodyPr>
          <a:lstStyle/>
          <a:p>
            <a:pPr algn="just">
              <a:tabLst>
                <a:tab pos="3225650" algn="l"/>
              </a:tabLst>
            </a:pPr>
            <a:r>
              <a:rPr lang="en-AU" dirty="0"/>
              <a:t>Team Leader Ethics:	Amy Bowater</a:t>
            </a:r>
          </a:p>
          <a:p>
            <a:pPr algn="just">
              <a:tabLst>
                <a:tab pos="3225650" algn="l"/>
              </a:tabLst>
            </a:pPr>
            <a:r>
              <a:rPr lang="en-AU" dirty="0"/>
              <a:t>Senior Research Services Officer:	</a:t>
            </a:r>
            <a:r>
              <a:rPr lang="en-AU" dirty="0" smtClean="0"/>
              <a:t>Heather Johnson</a:t>
            </a:r>
            <a:endParaRPr lang="en-AU" dirty="0"/>
          </a:p>
          <a:p>
            <a:pPr algn="just">
              <a:tabLst>
                <a:tab pos="3225650" algn="l"/>
              </a:tabLst>
            </a:pPr>
            <a:r>
              <a:rPr lang="en-AU" dirty="0"/>
              <a:t>Research Services Officer :	Diana Dalla Costa</a:t>
            </a:r>
          </a:p>
          <a:p>
            <a:pPr algn="just">
              <a:tabLst>
                <a:tab pos="3225650" algn="l"/>
              </a:tabLst>
            </a:pPr>
            <a:r>
              <a:rPr lang="en-AU" dirty="0"/>
              <a:t>	Stephanie Holmquest</a:t>
            </a:r>
          </a:p>
          <a:p>
            <a:pPr algn="just">
              <a:tabLst>
                <a:tab pos="3225650" algn="l"/>
              </a:tabLst>
            </a:pPr>
            <a:r>
              <a:rPr lang="en-AU" dirty="0"/>
              <a:t>	</a:t>
            </a:r>
            <a:r>
              <a:rPr lang="en-AU" dirty="0" smtClean="0"/>
              <a:t>Ash Jenkins</a:t>
            </a:r>
            <a:endParaRPr lang="en-AU" dirty="0"/>
          </a:p>
          <a:p>
            <a:pPr algn="just"/>
            <a:endParaRPr lang="en-AU" sz="1000" dirty="0"/>
          </a:p>
          <a:p>
            <a:pPr algn="just">
              <a:tabLst>
                <a:tab pos="3136754" algn="l"/>
              </a:tabLst>
            </a:pPr>
            <a:r>
              <a:rPr lang="en-AU" b="1" dirty="0">
                <a:solidFill>
                  <a:srgbClr val="008397"/>
                </a:solidFill>
              </a:rPr>
              <a:t>Human Ethics</a:t>
            </a:r>
            <a:r>
              <a:rPr lang="en-AU" dirty="0"/>
              <a:t>	</a:t>
            </a:r>
            <a:r>
              <a:rPr lang="en-AU" b="1" dirty="0">
                <a:solidFill>
                  <a:srgbClr val="008397"/>
                </a:solidFill>
              </a:rPr>
              <a:t>Animal Ethics</a:t>
            </a:r>
          </a:p>
          <a:p>
            <a:pPr algn="just">
              <a:tabLst>
                <a:tab pos="3136754" algn="l"/>
              </a:tabLst>
            </a:pPr>
            <a:r>
              <a:rPr lang="en-AU" dirty="0"/>
              <a:t>P: x9223	P: x9223</a:t>
            </a:r>
          </a:p>
          <a:p>
            <a:pPr algn="just">
              <a:tabLst>
                <a:tab pos="3136754" algn="l"/>
              </a:tabLst>
            </a:pPr>
            <a:r>
              <a:rPr lang="en-AU" dirty="0"/>
              <a:t>E: ROC-ethics@curtin.edu.au	E: aec@curtin.edu.au</a:t>
            </a:r>
          </a:p>
        </p:txBody>
      </p:sp>
    </p:spTree>
    <p:extLst>
      <p:ext uri="{BB962C8B-B14F-4D97-AF65-F5344CB8AC3E}">
        <p14:creationId xmlns:p14="http://schemas.microsoft.com/office/powerpoint/2010/main" val="114004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 y="1467328"/>
            <a:ext cx="12191143" cy="738055"/>
          </a:xfrm>
        </p:spPr>
        <p:txBody>
          <a:bodyPr>
            <a:noAutofit/>
          </a:bodyPr>
          <a:lstStyle/>
          <a:p>
            <a:pPr algn="ctr"/>
            <a:r>
              <a:rPr lang="en-AU" sz="4800" b="1" dirty="0" smtClean="0">
                <a:latin typeface="+mn-lt"/>
              </a:rPr>
              <a:t>Higher Degree Research: </a:t>
            </a:r>
            <a:br>
              <a:rPr lang="en-AU" sz="4800" b="1" dirty="0" smtClean="0">
                <a:latin typeface="+mn-lt"/>
              </a:rPr>
            </a:br>
            <a:r>
              <a:rPr lang="en-AU" sz="4800" b="1" dirty="0" smtClean="0">
                <a:latin typeface="+mn-lt"/>
              </a:rPr>
              <a:t>Welcome to the World of Research Integrity</a:t>
            </a:r>
            <a:endParaRPr lang="en-AU" sz="4800" b="1" dirty="0">
              <a:latin typeface="+mn-lt"/>
            </a:endParaRP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pic>
        <p:nvPicPr>
          <p:cNvPr id="1026" name="Picture 2" descr="The Simpsons - Look at me, I'm a grad student!"/>
          <p:cNvPicPr>
            <a:picLocks noChangeAspect="1" noChangeArrowheads="1"/>
          </p:cNvPicPr>
          <p:nvPr/>
        </p:nvPicPr>
        <p:blipFill rotWithShape="1">
          <a:blip r:embed="rId11">
            <a:extLst>
              <a:ext uri="{28A0092B-C50C-407E-A947-70E740481C1C}">
                <a14:useLocalDpi xmlns:a14="http://schemas.microsoft.com/office/drawing/2010/main" val="0"/>
              </a:ext>
            </a:extLst>
          </a:blip>
          <a:srcRect l="-860" t="48410" r="-194" b="-390"/>
          <a:stretch/>
        </p:blipFill>
        <p:spPr bwMode="auto">
          <a:xfrm>
            <a:off x="3094182" y="2974110"/>
            <a:ext cx="5592418" cy="2876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381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 y="952755"/>
            <a:ext cx="12191143" cy="738055"/>
          </a:xfrm>
        </p:spPr>
        <p:txBody>
          <a:bodyPr>
            <a:noAutofit/>
          </a:bodyPr>
          <a:lstStyle/>
          <a:p>
            <a:pPr algn="ctr"/>
            <a:r>
              <a:rPr lang="en-AU" sz="4800" b="1" dirty="0">
                <a:latin typeface="+mn-lt"/>
              </a:rPr>
              <a:t>Principles of Responsible Research Conduct</a:t>
            </a: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
        <p:nvSpPr>
          <p:cNvPr id="38" name="Rounded Rectangle 37"/>
          <p:cNvSpPr/>
          <p:nvPr/>
        </p:nvSpPr>
        <p:spPr>
          <a:xfrm>
            <a:off x="259170" y="1978562"/>
            <a:ext cx="2390779" cy="814118"/>
          </a:xfrm>
          <a:prstGeom prst="roundRect">
            <a:avLst/>
          </a:prstGeom>
          <a:solidFill>
            <a:srgbClr val="0083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Honesty</a:t>
            </a:r>
            <a:endParaRPr lang="en-AU" sz="2000" dirty="0"/>
          </a:p>
        </p:txBody>
      </p:sp>
      <p:sp>
        <p:nvSpPr>
          <p:cNvPr id="39" name="Rounded Rectangle 38"/>
          <p:cNvSpPr/>
          <p:nvPr/>
        </p:nvSpPr>
        <p:spPr>
          <a:xfrm>
            <a:off x="259170" y="3191679"/>
            <a:ext cx="2390779" cy="814118"/>
          </a:xfrm>
          <a:prstGeom prst="roundRect">
            <a:avLst/>
          </a:prstGeom>
          <a:solidFill>
            <a:srgbClr val="058B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Rigour</a:t>
            </a:r>
            <a:endParaRPr lang="en-AU" sz="2000" dirty="0"/>
          </a:p>
        </p:txBody>
      </p:sp>
      <p:sp>
        <p:nvSpPr>
          <p:cNvPr id="40" name="Rounded Rectangle 39"/>
          <p:cNvSpPr/>
          <p:nvPr/>
        </p:nvSpPr>
        <p:spPr>
          <a:xfrm>
            <a:off x="259170" y="4430522"/>
            <a:ext cx="2390779" cy="806319"/>
          </a:xfrm>
          <a:prstGeom prst="roundRect">
            <a:avLst/>
          </a:prstGeom>
          <a:solidFill>
            <a:srgbClr val="099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Transparency</a:t>
            </a:r>
            <a:endParaRPr lang="en-AU" sz="2000" dirty="0"/>
          </a:p>
        </p:txBody>
      </p:sp>
      <p:sp>
        <p:nvSpPr>
          <p:cNvPr id="41" name="Rounded Rectangle 40"/>
          <p:cNvSpPr/>
          <p:nvPr/>
        </p:nvSpPr>
        <p:spPr>
          <a:xfrm>
            <a:off x="246067" y="5675831"/>
            <a:ext cx="2390779" cy="806467"/>
          </a:xfrm>
          <a:prstGeom prst="roundRect">
            <a:avLst/>
          </a:prstGeom>
          <a:solidFill>
            <a:srgbClr val="15A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Fairness</a:t>
            </a:r>
            <a:endParaRPr lang="en-AU" sz="2000" dirty="0"/>
          </a:p>
        </p:txBody>
      </p:sp>
      <p:sp>
        <p:nvSpPr>
          <p:cNvPr id="42" name="TextBox 41"/>
          <p:cNvSpPr txBox="1"/>
          <p:nvPr/>
        </p:nvSpPr>
        <p:spPr>
          <a:xfrm>
            <a:off x="2649949" y="2038765"/>
            <a:ext cx="3179368" cy="923330"/>
          </a:xfrm>
          <a:prstGeom prst="rect">
            <a:avLst/>
          </a:prstGeom>
          <a:noFill/>
        </p:spPr>
        <p:txBody>
          <a:bodyPr wrap="square" rtlCol="0">
            <a:spAutoFit/>
          </a:bodyPr>
          <a:lstStyle/>
          <a:p>
            <a:r>
              <a:rPr lang="en-AU" dirty="0"/>
              <a:t>in the development, undertaking and reporting of research.</a:t>
            </a:r>
          </a:p>
        </p:txBody>
      </p:sp>
      <p:sp>
        <p:nvSpPr>
          <p:cNvPr id="43" name="Rounded Rectangle 42"/>
          <p:cNvSpPr/>
          <p:nvPr/>
        </p:nvSpPr>
        <p:spPr>
          <a:xfrm>
            <a:off x="5941858" y="1978561"/>
            <a:ext cx="2390779" cy="798816"/>
          </a:xfrm>
          <a:prstGeom prst="roundRect">
            <a:avLst/>
          </a:prstGeom>
          <a:solidFill>
            <a:srgbClr val="17A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Respect</a:t>
            </a:r>
            <a:endParaRPr lang="en-AU" sz="2000" dirty="0"/>
          </a:p>
        </p:txBody>
      </p:sp>
      <p:sp>
        <p:nvSpPr>
          <p:cNvPr id="44" name="Rounded Rectangle 43"/>
          <p:cNvSpPr/>
          <p:nvPr/>
        </p:nvSpPr>
        <p:spPr>
          <a:xfrm>
            <a:off x="5941858" y="3174092"/>
            <a:ext cx="2390779" cy="814118"/>
          </a:xfrm>
          <a:prstGeom prst="roundRect">
            <a:avLst/>
          </a:prstGeom>
          <a:solidFill>
            <a:srgbClr val="2AC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Recognition</a:t>
            </a:r>
            <a:endParaRPr lang="en-AU" sz="2000" dirty="0"/>
          </a:p>
        </p:txBody>
      </p:sp>
      <p:sp>
        <p:nvSpPr>
          <p:cNvPr id="45" name="Rounded Rectangle 44"/>
          <p:cNvSpPr/>
          <p:nvPr/>
        </p:nvSpPr>
        <p:spPr>
          <a:xfrm>
            <a:off x="5935960" y="4409247"/>
            <a:ext cx="2390779" cy="814118"/>
          </a:xfrm>
          <a:prstGeom prst="roundRect">
            <a:avLst/>
          </a:prstGeom>
          <a:solidFill>
            <a:srgbClr val="2D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Accountability</a:t>
            </a:r>
            <a:endParaRPr lang="en-AU" sz="2000" dirty="0"/>
          </a:p>
        </p:txBody>
      </p:sp>
      <p:sp>
        <p:nvSpPr>
          <p:cNvPr id="46" name="Rounded Rectangle 45"/>
          <p:cNvSpPr/>
          <p:nvPr/>
        </p:nvSpPr>
        <p:spPr>
          <a:xfrm>
            <a:off x="5922857" y="5662465"/>
            <a:ext cx="2390779" cy="814118"/>
          </a:xfrm>
          <a:prstGeom prst="roundRect">
            <a:avLst/>
          </a:prstGeom>
          <a:solidFill>
            <a:srgbClr val="45E9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Promotion</a:t>
            </a:r>
            <a:endParaRPr lang="en-AU" sz="2000" dirty="0"/>
          </a:p>
        </p:txBody>
      </p:sp>
      <p:sp>
        <p:nvSpPr>
          <p:cNvPr id="47" name="TextBox 46"/>
          <p:cNvSpPr txBox="1"/>
          <p:nvPr/>
        </p:nvSpPr>
        <p:spPr>
          <a:xfrm>
            <a:off x="2649949" y="3253626"/>
            <a:ext cx="3179368" cy="923330"/>
          </a:xfrm>
          <a:prstGeom prst="rect">
            <a:avLst/>
          </a:prstGeom>
          <a:noFill/>
        </p:spPr>
        <p:txBody>
          <a:bodyPr wrap="square" rtlCol="0">
            <a:spAutoFit/>
          </a:bodyPr>
          <a:lstStyle/>
          <a:p>
            <a:r>
              <a:rPr lang="en-AU" dirty="0"/>
              <a:t>in the development, undertaking and reporting of research.</a:t>
            </a:r>
          </a:p>
        </p:txBody>
      </p:sp>
      <p:sp>
        <p:nvSpPr>
          <p:cNvPr id="48" name="TextBox 47"/>
          <p:cNvSpPr txBox="1"/>
          <p:nvPr/>
        </p:nvSpPr>
        <p:spPr>
          <a:xfrm>
            <a:off x="2649949" y="4370895"/>
            <a:ext cx="3179368" cy="923330"/>
          </a:xfrm>
          <a:prstGeom prst="rect">
            <a:avLst/>
          </a:prstGeom>
          <a:noFill/>
        </p:spPr>
        <p:txBody>
          <a:bodyPr wrap="square" rtlCol="0">
            <a:spAutoFit/>
          </a:bodyPr>
          <a:lstStyle/>
          <a:p>
            <a:r>
              <a:rPr lang="en-AU" dirty="0"/>
              <a:t>in declaring interests and reporting research methodology, data and findings.</a:t>
            </a:r>
          </a:p>
        </p:txBody>
      </p:sp>
      <p:sp>
        <p:nvSpPr>
          <p:cNvPr id="49" name="TextBox 48"/>
          <p:cNvSpPr txBox="1"/>
          <p:nvPr/>
        </p:nvSpPr>
        <p:spPr>
          <a:xfrm>
            <a:off x="2636844" y="5819044"/>
            <a:ext cx="3179368" cy="369332"/>
          </a:xfrm>
          <a:prstGeom prst="rect">
            <a:avLst/>
          </a:prstGeom>
          <a:noFill/>
        </p:spPr>
        <p:txBody>
          <a:bodyPr wrap="square" rtlCol="0">
            <a:spAutoFit/>
          </a:bodyPr>
          <a:lstStyle/>
          <a:p>
            <a:r>
              <a:rPr lang="en-AU" dirty="0"/>
              <a:t>in the treatment of others.</a:t>
            </a:r>
          </a:p>
        </p:txBody>
      </p:sp>
      <p:sp>
        <p:nvSpPr>
          <p:cNvPr id="50" name="TextBox 49"/>
          <p:cNvSpPr txBox="1"/>
          <p:nvPr/>
        </p:nvSpPr>
        <p:spPr>
          <a:xfrm>
            <a:off x="8338989" y="1938524"/>
            <a:ext cx="3721293" cy="923330"/>
          </a:xfrm>
          <a:prstGeom prst="rect">
            <a:avLst/>
          </a:prstGeom>
          <a:noFill/>
        </p:spPr>
        <p:txBody>
          <a:bodyPr wrap="square" rtlCol="0">
            <a:spAutoFit/>
          </a:bodyPr>
          <a:lstStyle/>
          <a:p>
            <a:r>
              <a:rPr lang="en-AU" dirty="0"/>
              <a:t>for research participants, the wider community, animals and the environment.</a:t>
            </a:r>
          </a:p>
        </p:txBody>
      </p:sp>
      <p:sp>
        <p:nvSpPr>
          <p:cNvPr id="51" name="TextBox 50"/>
          <p:cNvSpPr txBox="1"/>
          <p:nvPr/>
        </p:nvSpPr>
        <p:spPr>
          <a:xfrm>
            <a:off x="8338989" y="2998614"/>
            <a:ext cx="3721293" cy="1200329"/>
          </a:xfrm>
          <a:prstGeom prst="rect">
            <a:avLst/>
          </a:prstGeom>
          <a:noFill/>
        </p:spPr>
        <p:txBody>
          <a:bodyPr wrap="square" rtlCol="0">
            <a:spAutoFit/>
          </a:bodyPr>
          <a:lstStyle/>
          <a:p>
            <a:r>
              <a:rPr lang="en-AU" dirty="0"/>
              <a:t>of the right of Aboriginal and Torres Strait Islander peoples to be engaged in research that affects or is of particular significance to them.</a:t>
            </a:r>
          </a:p>
        </p:txBody>
      </p:sp>
      <p:sp>
        <p:nvSpPr>
          <p:cNvPr id="52" name="TextBox 51"/>
          <p:cNvSpPr txBox="1"/>
          <p:nvPr/>
        </p:nvSpPr>
        <p:spPr>
          <a:xfrm>
            <a:off x="8338989" y="4481752"/>
            <a:ext cx="3721293" cy="646331"/>
          </a:xfrm>
          <a:prstGeom prst="rect">
            <a:avLst/>
          </a:prstGeom>
          <a:noFill/>
        </p:spPr>
        <p:txBody>
          <a:bodyPr wrap="square" rtlCol="0">
            <a:spAutoFit/>
          </a:bodyPr>
          <a:lstStyle/>
          <a:p>
            <a:r>
              <a:rPr lang="en-AU" dirty="0"/>
              <a:t>for the development, undertaking and reporting of research.</a:t>
            </a:r>
          </a:p>
        </p:txBody>
      </p:sp>
      <p:sp>
        <p:nvSpPr>
          <p:cNvPr id="53" name="TextBox 52"/>
          <p:cNvSpPr txBox="1"/>
          <p:nvPr/>
        </p:nvSpPr>
        <p:spPr>
          <a:xfrm>
            <a:off x="8325885" y="5873892"/>
            <a:ext cx="3721293" cy="369332"/>
          </a:xfrm>
          <a:prstGeom prst="rect">
            <a:avLst/>
          </a:prstGeom>
          <a:noFill/>
        </p:spPr>
        <p:txBody>
          <a:bodyPr wrap="square" rtlCol="0">
            <a:spAutoFit/>
          </a:bodyPr>
          <a:lstStyle/>
          <a:p>
            <a:r>
              <a:rPr lang="en-AU" dirty="0"/>
              <a:t>of responsible research practices.</a:t>
            </a:r>
          </a:p>
        </p:txBody>
      </p:sp>
    </p:spTree>
    <p:extLst>
      <p:ext uri="{BB962C8B-B14F-4D97-AF65-F5344CB8AC3E}">
        <p14:creationId xmlns:p14="http://schemas.microsoft.com/office/powerpoint/2010/main" val="2786874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738055"/>
          </a:xfrm>
        </p:spPr>
        <p:txBody>
          <a:bodyPr>
            <a:noAutofit/>
          </a:bodyPr>
          <a:lstStyle/>
          <a:p>
            <a:pPr algn="ctr"/>
            <a:r>
              <a:rPr lang="en-AU" sz="4800" b="1" dirty="0">
                <a:latin typeface="+mn-lt"/>
              </a:rPr>
              <a:t>R</a:t>
            </a:r>
            <a:r>
              <a:rPr lang="en-AU" sz="4800" b="1" dirty="0" smtClean="0">
                <a:latin typeface="+mn-lt"/>
              </a:rPr>
              <a:t>esponsibilities </a:t>
            </a:r>
            <a:r>
              <a:rPr lang="en-AU" sz="4800" b="1" dirty="0">
                <a:latin typeface="+mn-lt"/>
              </a:rPr>
              <a:t>as </a:t>
            </a:r>
            <a:r>
              <a:rPr lang="en-AU" sz="4800" b="1" dirty="0" smtClean="0">
                <a:latin typeface="+mn-lt"/>
              </a:rPr>
              <a:t>a Curtin HDR student</a:t>
            </a:r>
            <a:endParaRPr lang="en-AU" sz="4800" b="1" dirty="0">
              <a:latin typeface="+mn-lt"/>
            </a:endParaRPr>
          </a:p>
        </p:txBody>
      </p:sp>
      <p:sp>
        <p:nvSpPr>
          <p:cNvPr id="3" name="Content Placeholder 2"/>
          <p:cNvSpPr>
            <a:spLocks noGrp="1"/>
          </p:cNvSpPr>
          <p:nvPr>
            <p:ph idx="1"/>
          </p:nvPr>
        </p:nvSpPr>
        <p:spPr>
          <a:xfrm>
            <a:off x="298783" y="1825737"/>
            <a:ext cx="11562612" cy="4351033"/>
          </a:xfrm>
        </p:spPr>
        <p:txBody>
          <a:bodyPr/>
          <a:lstStyle/>
          <a:p>
            <a:pPr>
              <a:lnSpc>
                <a:spcPct val="100000"/>
              </a:lnSpc>
              <a:spcBef>
                <a:spcPts val="2400"/>
              </a:spcBef>
            </a:pPr>
            <a:r>
              <a:rPr lang="en-AU" dirty="0" smtClean="0"/>
              <a:t>There </a:t>
            </a:r>
            <a:r>
              <a:rPr lang="en-AU" dirty="0"/>
              <a:t>are </a:t>
            </a:r>
            <a:r>
              <a:rPr lang="en-AU" b="1" dirty="0">
                <a:solidFill>
                  <a:srgbClr val="008397"/>
                </a:solidFill>
              </a:rPr>
              <a:t>29 responsibilities </a:t>
            </a:r>
            <a:r>
              <a:rPr lang="en-AU" dirty="0"/>
              <a:t>of researchers under The Australian Code for the Responsible Conduct of Research</a:t>
            </a:r>
          </a:p>
          <a:p>
            <a:pPr>
              <a:lnSpc>
                <a:spcPct val="100000"/>
              </a:lnSpc>
              <a:spcBef>
                <a:spcPts val="2400"/>
              </a:spcBef>
            </a:pPr>
            <a:r>
              <a:rPr lang="en-AU" dirty="0"/>
              <a:t>In addition there are a number of other responsibilities under legislation, regulations and Curtin policies and procedures</a:t>
            </a:r>
          </a:p>
          <a:p>
            <a:pPr>
              <a:lnSpc>
                <a:spcPct val="100000"/>
              </a:lnSpc>
              <a:spcBef>
                <a:spcPts val="2400"/>
              </a:spcBef>
            </a:pPr>
            <a:r>
              <a:rPr lang="en-AU" dirty="0"/>
              <a:t>It is </a:t>
            </a:r>
            <a:r>
              <a:rPr lang="en-AU" b="1" dirty="0">
                <a:solidFill>
                  <a:srgbClr val="008397"/>
                </a:solidFill>
              </a:rPr>
              <a:t>your responsibility </a:t>
            </a:r>
            <a:r>
              <a:rPr lang="en-AU" dirty="0"/>
              <a:t>to understand all of your obligations and to comply with them</a:t>
            </a: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solidFill>
                <a:prstClr val="black"/>
              </a:solidFill>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solidFill>
                  <a:prstClr val="black"/>
                </a:solidFill>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solidFill>
                  <a:prstClr val="black"/>
                </a:solidFill>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solidFill>
                  <a:prstClr val="black"/>
                </a:solidFill>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solidFill>
                  <a:prstClr val="black"/>
                </a:solidFill>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solidFill>
                  <a:prstClr val="black"/>
                </a:solidFill>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solidFill>
                  <a:prstClr val="black"/>
                </a:solidFill>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solidFill>
                  <a:prstClr val="black"/>
                </a:solidFill>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solidFill>
                  <a:prstClr val="black"/>
                </a:solidFill>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solidFill>
                  <a:prstClr val="black"/>
                </a:solidFill>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solidFill>
                  <a:prstClr val="black"/>
                </a:solidFill>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solidFill>
                  <a:prstClr val="black"/>
                </a:solidFill>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solidFill>
                  <a:prstClr val="black"/>
                </a:solidFill>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solidFill>
                  <a:prstClr val="black"/>
                </a:solidFill>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solidFill>
                  <a:prstClr val="black"/>
                </a:solidFill>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solidFill>
                  <a:prstClr val="black"/>
                </a:solidFill>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solidFill>
                  <a:prstClr val="black"/>
                </a:solidFill>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solidFill>
                  <a:prstClr val="black"/>
                </a:solidFill>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solidFill>
                  <a:prstClr val="black"/>
                </a:solidFill>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solidFill>
                  <a:prstClr val="black"/>
                </a:solidFill>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solidFill>
                  <a:prstClr val="black"/>
                </a:solidFill>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solidFill>
                  <a:prstClr val="black"/>
                </a:solidFill>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solidFill>
                  <a:prstClr val="black"/>
                </a:solidFill>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solidFill>
                  <a:prstClr val="black"/>
                </a:solidFill>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solidFill>
                  <a:prstClr val="black"/>
                </a:solidFill>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solidFill>
                  <a:prstClr val="black"/>
                </a:solidFill>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solidFill>
                  <a:prstClr val="black"/>
                </a:solidFill>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solidFill>
                  <a:prstClr val="black"/>
                </a:solidFill>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solidFill>
                  <a:prstClr val="black"/>
                </a:solidFill>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solidFill>
                  <a:prstClr val="black"/>
                </a:solidFill>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solidFill>
                  <a:prstClr val="black"/>
                </a:solidFill>
              </a:endParaRPr>
            </a:p>
          </p:txBody>
        </p:sp>
      </p:grpSp>
      <p:sp>
        <p:nvSpPr>
          <p:cNvPr id="38" name="Rounded Rectangle 37"/>
          <p:cNvSpPr/>
          <p:nvPr/>
        </p:nvSpPr>
        <p:spPr>
          <a:xfrm>
            <a:off x="2693371" y="5497581"/>
            <a:ext cx="6773437" cy="814118"/>
          </a:xfrm>
          <a:prstGeom prst="roundRect">
            <a:avLst/>
          </a:prstGeom>
          <a:solidFill>
            <a:srgbClr val="0083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prstClr val="white"/>
                </a:solidFill>
              </a:rPr>
              <a:t>https://www.nhmrc.gov.au/about-us/publications/australian-code-responsible-conduct-research-2018</a:t>
            </a:r>
          </a:p>
        </p:txBody>
      </p:sp>
    </p:spTree>
    <p:extLst>
      <p:ext uri="{BB962C8B-B14F-4D97-AF65-F5344CB8AC3E}">
        <p14:creationId xmlns:p14="http://schemas.microsoft.com/office/powerpoint/2010/main" val="43972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738055"/>
          </a:xfrm>
        </p:spPr>
        <p:txBody>
          <a:bodyPr>
            <a:noAutofit/>
          </a:bodyPr>
          <a:lstStyle/>
          <a:p>
            <a:pPr algn="ctr"/>
            <a:r>
              <a:rPr lang="en-AU" sz="4800" b="1" dirty="0" smtClean="0">
                <a:latin typeface="+mn-lt"/>
              </a:rPr>
              <a:t>Which research policy applies?</a:t>
            </a:r>
            <a:endParaRPr lang="en-AU" sz="4800" b="1" dirty="0">
              <a:latin typeface="+mn-lt"/>
            </a:endParaRPr>
          </a:p>
        </p:txBody>
      </p:sp>
      <p:sp>
        <p:nvSpPr>
          <p:cNvPr id="3" name="Content Placeholder 2"/>
          <p:cNvSpPr>
            <a:spLocks noGrp="1"/>
          </p:cNvSpPr>
          <p:nvPr>
            <p:ph idx="1"/>
          </p:nvPr>
        </p:nvSpPr>
        <p:spPr>
          <a:xfrm>
            <a:off x="298783" y="1825737"/>
            <a:ext cx="11562612" cy="4351033"/>
          </a:xfrm>
        </p:spPr>
        <p:txBody>
          <a:bodyPr>
            <a:normAutofit fontScale="85000" lnSpcReduction="10000"/>
          </a:bodyPr>
          <a:lstStyle/>
          <a:p>
            <a:pPr marL="0" indent="0">
              <a:lnSpc>
                <a:spcPct val="100000"/>
              </a:lnSpc>
              <a:spcBef>
                <a:spcPts val="2400"/>
              </a:spcBef>
              <a:buNone/>
            </a:pPr>
            <a:r>
              <a:rPr lang="en-AU" dirty="0" smtClean="0"/>
              <a:t>Curtin University – </a:t>
            </a:r>
            <a:r>
              <a:rPr lang="en-AU" i="1" dirty="0" smtClean="0"/>
              <a:t>Responsible Conduct of Research Policy</a:t>
            </a:r>
            <a:r>
              <a:rPr lang="en-AU" dirty="0" smtClean="0"/>
              <a:t>:</a:t>
            </a:r>
          </a:p>
          <a:p>
            <a:pPr marL="0" indent="0">
              <a:lnSpc>
                <a:spcPct val="100000"/>
              </a:lnSpc>
              <a:spcBef>
                <a:spcPts val="2400"/>
              </a:spcBef>
              <a:buNone/>
            </a:pPr>
            <a:r>
              <a:rPr lang="en-AU" dirty="0" smtClean="0"/>
              <a:t>3.1. Researchers </a:t>
            </a:r>
            <a:r>
              <a:rPr lang="en-AU" dirty="0"/>
              <a:t>will comply with the research standards as set out by The </a:t>
            </a:r>
            <a:r>
              <a:rPr lang="en-AU" dirty="0" smtClean="0"/>
              <a:t>Australian Code for the Responsible Conduct of Research. </a:t>
            </a:r>
          </a:p>
          <a:p>
            <a:pPr marL="0" indent="0">
              <a:lnSpc>
                <a:spcPct val="100000"/>
              </a:lnSpc>
              <a:spcBef>
                <a:spcPts val="2400"/>
              </a:spcBef>
              <a:buNone/>
            </a:pPr>
            <a:r>
              <a:rPr lang="en-AU" dirty="0" smtClean="0"/>
              <a:t>3.2</a:t>
            </a:r>
            <a:r>
              <a:rPr lang="en-AU" dirty="0"/>
              <a:t>. The Code sets out research standards through the principles of responsible research conduct and the responsibilities of Curtin University and researchers. Where the researcher is a student at this university Statute No. 10 – Student Discipline and the associated rules also apply. </a:t>
            </a:r>
            <a:endParaRPr lang="en-AU" dirty="0" smtClean="0"/>
          </a:p>
          <a:p>
            <a:pPr marL="0" indent="0">
              <a:lnSpc>
                <a:spcPct val="100000"/>
              </a:lnSpc>
              <a:spcBef>
                <a:spcPts val="2400"/>
              </a:spcBef>
              <a:buNone/>
            </a:pPr>
            <a:r>
              <a:rPr lang="en-AU" dirty="0" smtClean="0"/>
              <a:t>3.3</a:t>
            </a:r>
            <a:r>
              <a:rPr lang="en-AU" dirty="0"/>
              <a:t>. If undertaking research at a Curtin global campus, or research in another </a:t>
            </a:r>
            <a:r>
              <a:rPr lang="en-AU" dirty="0" smtClean="0"/>
              <a:t>non-Australian </a:t>
            </a:r>
            <a:r>
              <a:rPr lang="en-AU" dirty="0"/>
              <a:t>location, researchers will also comply with that country’s research code. </a:t>
            </a:r>
            <a:r>
              <a:rPr lang="en-AU" b="1" dirty="0"/>
              <a:t>Where there is a difference in standards, researchers will comply with the higher standard.</a:t>
            </a:r>
            <a:endParaRPr lang="en-AU" b="1" dirty="0" smtClean="0"/>
          </a:p>
          <a:p>
            <a:pPr>
              <a:lnSpc>
                <a:spcPct val="100000"/>
              </a:lnSpc>
              <a:spcBef>
                <a:spcPts val="2400"/>
              </a:spcBef>
            </a:pPr>
            <a:endParaRPr lang="en-AU" dirty="0" smtClean="0"/>
          </a:p>
          <a:p>
            <a:pPr marL="0" indent="0">
              <a:lnSpc>
                <a:spcPct val="100000"/>
              </a:lnSpc>
              <a:spcBef>
                <a:spcPts val="2400"/>
              </a:spcBef>
              <a:buNone/>
            </a:pPr>
            <a:endParaRPr lang="en-AU" dirty="0"/>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solidFill>
                <a:prstClr val="black"/>
              </a:solidFill>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solidFill>
                  <a:prstClr val="black"/>
                </a:solidFill>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solidFill>
                  <a:prstClr val="black"/>
                </a:solidFill>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solidFill>
                  <a:prstClr val="black"/>
                </a:solidFill>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solidFill>
                  <a:prstClr val="black"/>
                </a:solidFill>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solidFill>
                  <a:prstClr val="black"/>
                </a:solidFill>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solidFill>
                  <a:prstClr val="black"/>
                </a:solidFill>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solidFill>
                  <a:prstClr val="black"/>
                </a:solidFill>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solidFill>
                  <a:prstClr val="black"/>
                </a:solidFill>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solidFill>
                  <a:prstClr val="black"/>
                </a:solidFill>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solidFill>
                  <a:prstClr val="black"/>
                </a:solidFill>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solidFill>
                  <a:prstClr val="black"/>
                </a:solidFill>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solidFill>
                  <a:prstClr val="black"/>
                </a:solidFill>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solidFill>
                  <a:prstClr val="black"/>
                </a:solidFill>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solidFill>
                  <a:prstClr val="black"/>
                </a:solidFill>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solidFill>
                  <a:prstClr val="black"/>
                </a:solidFill>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solidFill>
                  <a:prstClr val="black"/>
                </a:solidFill>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solidFill>
                  <a:prstClr val="black"/>
                </a:solidFill>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solidFill>
                  <a:prstClr val="black"/>
                </a:solidFill>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solidFill>
                  <a:prstClr val="black"/>
                </a:solidFill>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solidFill>
                  <a:prstClr val="black"/>
                </a:solidFill>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solidFill>
                  <a:prstClr val="black"/>
                </a:solidFill>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solidFill>
                  <a:prstClr val="black"/>
                </a:solidFill>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solidFill>
                  <a:prstClr val="black"/>
                </a:solidFill>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solidFill>
                  <a:prstClr val="black"/>
                </a:solidFill>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solidFill>
                  <a:prstClr val="black"/>
                </a:solidFill>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solidFill>
                  <a:prstClr val="black"/>
                </a:solidFill>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solidFill>
                  <a:prstClr val="black"/>
                </a:solidFill>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solidFill>
                  <a:prstClr val="black"/>
                </a:solidFill>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solidFill>
                  <a:prstClr val="black"/>
                </a:solidFill>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solidFill>
                  <a:prstClr val="black"/>
                </a:solidFill>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solidFill>
                  <a:prstClr val="black"/>
                </a:solidFill>
              </a:endParaRPr>
            </a:p>
          </p:txBody>
        </p:sp>
      </p:grpSp>
    </p:spTree>
    <p:extLst>
      <p:ext uri="{BB962C8B-B14F-4D97-AF65-F5344CB8AC3E}">
        <p14:creationId xmlns:p14="http://schemas.microsoft.com/office/powerpoint/2010/main" val="182737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738055"/>
          </a:xfrm>
        </p:spPr>
        <p:txBody>
          <a:bodyPr>
            <a:noAutofit/>
          </a:bodyPr>
          <a:lstStyle/>
          <a:p>
            <a:pPr algn="ctr"/>
            <a:r>
              <a:rPr lang="en-AU" sz="5400" b="1" dirty="0">
                <a:latin typeface="+mn-lt"/>
              </a:rPr>
              <a:t>Research Initiation Guide</a:t>
            </a:r>
          </a:p>
        </p:txBody>
      </p:sp>
      <p:sp>
        <p:nvSpPr>
          <p:cNvPr id="3" name="Content Placeholder 2"/>
          <p:cNvSpPr>
            <a:spLocks noGrp="1"/>
          </p:cNvSpPr>
          <p:nvPr>
            <p:ph idx="1"/>
          </p:nvPr>
        </p:nvSpPr>
        <p:spPr>
          <a:xfrm>
            <a:off x="280068" y="1960664"/>
            <a:ext cx="11549914" cy="3444634"/>
          </a:xfrm>
        </p:spPr>
        <p:txBody>
          <a:bodyPr>
            <a:normAutofit fontScale="92500" lnSpcReduction="20000"/>
          </a:bodyPr>
          <a:lstStyle/>
          <a:p>
            <a:pPr>
              <a:lnSpc>
                <a:spcPct val="110000"/>
              </a:lnSpc>
              <a:spcBef>
                <a:spcPts val="2400"/>
              </a:spcBef>
            </a:pPr>
            <a:r>
              <a:rPr lang="en-AU" dirty="0"/>
              <a:t>The Research Initiation Guide (RIG) is a tool to help you </a:t>
            </a:r>
            <a:r>
              <a:rPr lang="en-AU" b="1" dirty="0">
                <a:solidFill>
                  <a:srgbClr val="008397"/>
                </a:solidFill>
              </a:rPr>
              <a:t>understand your responsibilities and legal </a:t>
            </a:r>
            <a:r>
              <a:rPr lang="en-AU" b="1" dirty="0" smtClean="0">
                <a:solidFill>
                  <a:srgbClr val="008397"/>
                </a:solidFill>
              </a:rPr>
              <a:t>obligations</a:t>
            </a:r>
            <a:r>
              <a:rPr lang="en-AU" b="1" dirty="0" smtClean="0"/>
              <a:t> </a:t>
            </a:r>
            <a:r>
              <a:rPr lang="en-AU" dirty="0"/>
              <a:t>as a </a:t>
            </a:r>
            <a:r>
              <a:rPr lang="en-AU" dirty="0" smtClean="0"/>
              <a:t>researcher – integrity (in publishing, collaborating </a:t>
            </a:r>
            <a:r>
              <a:rPr lang="en-AU" dirty="0" err="1" smtClean="0"/>
              <a:t>etc</a:t>
            </a:r>
            <a:r>
              <a:rPr lang="en-AU" dirty="0" smtClean="0"/>
              <a:t>); ethics; safety – biohazards, radiation; chemical hazards; Defence Trade Controls.</a:t>
            </a:r>
            <a:endParaRPr lang="en-AU" dirty="0"/>
          </a:p>
          <a:p>
            <a:pPr>
              <a:lnSpc>
                <a:spcPct val="110000"/>
              </a:lnSpc>
              <a:spcBef>
                <a:spcPts val="2400"/>
              </a:spcBef>
            </a:pPr>
            <a:r>
              <a:rPr lang="en-AU" dirty="0"/>
              <a:t>It provides direction on how you can meet these responsibilities and obligations</a:t>
            </a:r>
          </a:p>
          <a:p>
            <a:pPr>
              <a:lnSpc>
                <a:spcPct val="110000"/>
              </a:lnSpc>
              <a:spcBef>
                <a:spcPts val="2400"/>
              </a:spcBef>
            </a:pPr>
            <a:r>
              <a:rPr lang="en-AU" dirty="0"/>
              <a:t>When starting a new project, you must use the RIG help you understand any permits, licences or approvals you may need </a:t>
            </a:r>
            <a:r>
              <a:rPr lang="en-AU" b="1" dirty="0">
                <a:solidFill>
                  <a:srgbClr val="008397"/>
                </a:solidFill>
              </a:rPr>
              <a:t>before commencing your research</a:t>
            </a: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
        <p:nvSpPr>
          <p:cNvPr id="39" name="Rounded Rectangle 38"/>
          <p:cNvSpPr/>
          <p:nvPr/>
        </p:nvSpPr>
        <p:spPr>
          <a:xfrm>
            <a:off x="3402776" y="5519590"/>
            <a:ext cx="5353099" cy="814118"/>
          </a:xfrm>
          <a:prstGeom prst="roundRect">
            <a:avLst/>
          </a:prstGeom>
          <a:solidFill>
            <a:srgbClr val="0083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https://rig.curtin.edu.au/home</a:t>
            </a:r>
          </a:p>
        </p:txBody>
      </p:sp>
    </p:spTree>
    <p:extLst>
      <p:ext uri="{BB962C8B-B14F-4D97-AF65-F5344CB8AC3E}">
        <p14:creationId xmlns:p14="http://schemas.microsoft.com/office/powerpoint/2010/main" val="3555063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738055"/>
          </a:xfrm>
        </p:spPr>
        <p:txBody>
          <a:bodyPr>
            <a:noAutofit/>
          </a:bodyPr>
          <a:lstStyle/>
          <a:p>
            <a:pPr algn="ctr"/>
            <a:r>
              <a:rPr lang="en-AU" sz="5400" b="1" dirty="0">
                <a:latin typeface="+mn-lt"/>
              </a:rPr>
              <a:t>Research Initiation Guide</a:t>
            </a:r>
          </a:p>
        </p:txBody>
      </p:sp>
      <p:sp>
        <p:nvSpPr>
          <p:cNvPr id="3" name="Content Placeholder 2"/>
          <p:cNvSpPr>
            <a:spLocks noGrp="1"/>
          </p:cNvSpPr>
          <p:nvPr>
            <p:ph idx="1"/>
          </p:nvPr>
        </p:nvSpPr>
        <p:spPr>
          <a:xfrm>
            <a:off x="280068" y="1467328"/>
            <a:ext cx="11549914" cy="3937970"/>
          </a:xfrm>
        </p:spPr>
        <p:txBody>
          <a:bodyPr>
            <a:normAutofit fontScale="32500" lnSpcReduction="20000"/>
          </a:bodyPr>
          <a:lstStyle/>
          <a:p>
            <a:r>
              <a:rPr lang="en-AU" b="1" dirty="0"/>
              <a:t>What is the purpose of the RIG?</a:t>
            </a:r>
          </a:p>
          <a:p>
            <a:r>
              <a:rPr lang="en-AU" dirty="0"/>
              <a:t>To help you to identify and obtain the permissions you need to get before you can start work.</a:t>
            </a:r>
          </a:p>
          <a:p>
            <a:r>
              <a:rPr lang="en-AU" dirty="0"/>
              <a:t>To train you about how to safely handle any hazardous research materials.</a:t>
            </a:r>
          </a:p>
          <a:p>
            <a:r>
              <a:rPr lang="en-AU" dirty="0"/>
              <a:t>To train you about how to protect yourself, and your research participants, from the impacts of your research.</a:t>
            </a:r>
          </a:p>
          <a:p>
            <a:r>
              <a:rPr lang="en-AU" b="1" dirty="0"/>
              <a:t>Who should complete it?</a:t>
            </a:r>
          </a:p>
          <a:p>
            <a:r>
              <a:rPr lang="en-AU" sz="3700" b="1" dirty="0">
                <a:solidFill>
                  <a:srgbClr val="008396"/>
                </a:solidFill>
              </a:rPr>
              <a:t>HDR Students.</a:t>
            </a:r>
          </a:p>
          <a:p>
            <a:r>
              <a:rPr lang="en-AU" dirty="0"/>
              <a:t>Research Staff (who control the research methods used).</a:t>
            </a:r>
          </a:p>
          <a:p>
            <a:r>
              <a:rPr lang="en-AU" b="1" dirty="0">
                <a:solidFill>
                  <a:srgbClr val="008396"/>
                </a:solidFill>
              </a:rPr>
              <a:t>Supervisors of Honours Students.</a:t>
            </a:r>
          </a:p>
          <a:p>
            <a:r>
              <a:rPr lang="en-AU" dirty="0"/>
              <a:t>Teaching Staff (who control course content).</a:t>
            </a:r>
          </a:p>
          <a:p>
            <a:r>
              <a:rPr lang="en-AU" b="1" dirty="0"/>
              <a:t>When should it be completed?</a:t>
            </a:r>
          </a:p>
          <a:p>
            <a:r>
              <a:rPr lang="en-AU" dirty="0">
                <a:solidFill>
                  <a:srgbClr val="008396"/>
                </a:solidFill>
              </a:rPr>
              <a:t>Complete a RIG during the early planning stages of any new work and review it whenever your work changes.</a:t>
            </a:r>
          </a:p>
          <a:p>
            <a:r>
              <a:rPr lang="en-AU" sz="3700" b="1" dirty="0">
                <a:solidFill>
                  <a:srgbClr val="008396"/>
                </a:solidFill>
              </a:rPr>
              <a:t>HDR Students - complete a RIG during your Candidacy planning process and annually review it at each milestone.</a:t>
            </a:r>
          </a:p>
          <a:p>
            <a:r>
              <a:rPr lang="en-AU" dirty="0"/>
              <a:t>Research Staff - complete a RIG during the early planning stage of your research before seeking funding and review it whenever you vary your project.</a:t>
            </a:r>
          </a:p>
          <a:p>
            <a:r>
              <a:rPr lang="en-AU" b="1" dirty="0">
                <a:solidFill>
                  <a:srgbClr val="008396"/>
                </a:solidFill>
              </a:rPr>
              <a:t>Supervisors of Honours Students - complete a RIG if you are planning for your Honours Student to do a project outside the scope of your normal research.</a:t>
            </a:r>
          </a:p>
          <a:p>
            <a:r>
              <a:rPr lang="en-AU" dirty="0"/>
              <a:t>Teaching Staff – complete a RIG during the early course development and review it whenever you update your course.</a:t>
            </a:r>
          </a:p>
          <a:p>
            <a:r>
              <a:rPr lang="en-AU" b="1" dirty="0"/>
              <a:t>Why should you use it?</a:t>
            </a:r>
          </a:p>
          <a:p>
            <a:r>
              <a:rPr lang="en-AU" dirty="0"/>
              <a:t>Many of the materials and techniques used for research and teaching are regulated by the Australian Government and require a permission to be granted before you can use those materials or techniques. If you don’t get the required permissions before you start work then you will have broken the law and may be prosecuted.</a:t>
            </a:r>
          </a:p>
          <a:p>
            <a:pPr marL="0" indent="0">
              <a:lnSpc>
                <a:spcPct val="110000"/>
              </a:lnSpc>
              <a:spcBef>
                <a:spcPts val="2400"/>
              </a:spcBef>
              <a:buNone/>
            </a:pPr>
            <a:endParaRPr lang="en-AU" b="1" dirty="0">
              <a:solidFill>
                <a:srgbClr val="008397"/>
              </a:solidFill>
            </a:endParaRP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
        <p:nvSpPr>
          <p:cNvPr id="39" name="Rounded Rectangle 38"/>
          <p:cNvSpPr/>
          <p:nvPr/>
        </p:nvSpPr>
        <p:spPr>
          <a:xfrm>
            <a:off x="3402776" y="5519590"/>
            <a:ext cx="5353099" cy="814118"/>
          </a:xfrm>
          <a:prstGeom prst="roundRect">
            <a:avLst/>
          </a:prstGeom>
          <a:solidFill>
            <a:srgbClr val="0083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t>https://rig.curtin.edu.au/home</a:t>
            </a:r>
          </a:p>
        </p:txBody>
      </p:sp>
    </p:spTree>
    <p:extLst>
      <p:ext uri="{BB962C8B-B14F-4D97-AF65-F5344CB8AC3E}">
        <p14:creationId xmlns:p14="http://schemas.microsoft.com/office/powerpoint/2010/main" val="1673810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738055"/>
          </a:xfrm>
        </p:spPr>
        <p:txBody>
          <a:bodyPr>
            <a:noAutofit/>
          </a:bodyPr>
          <a:lstStyle/>
          <a:p>
            <a:pPr algn="ctr"/>
            <a:r>
              <a:rPr lang="en-AU" sz="5400" b="1" dirty="0">
                <a:latin typeface="+mn-lt"/>
              </a:rPr>
              <a:t>Research Misconduct</a:t>
            </a:r>
          </a:p>
        </p:txBody>
      </p:sp>
      <p:sp>
        <p:nvSpPr>
          <p:cNvPr id="3" name="Content Placeholder 2"/>
          <p:cNvSpPr>
            <a:spLocks noGrp="1"/>
          </p:cNvSpPr>
          <p:nvPr>
            <p:ph idx="1"/>
          </p:nvPr>
        </p:nvSpPr>
        <p:spPr>
          <a:xfrm>
            <a:off x="280068" y="1960663"/>
            <a:ext cx="11549914" cy="1107932"/>
          </a:xfrm>
        </p:spPr>
        <p:txBody>
          <a:bodyPr>
            <a:normAutofit/>
          </a:bodyPr>
          <a:lstStyle/>
          <a:p>
            <a:pPr>
              <a:lnSpc>
                <a:spcPct val="110000"/>
              </a:lnSpc>
              <a:spcBef>
                <a:spcPts val="2400"/>
              </a:spcBef>
            </a:pPr>
            <a:r>
              <a:rPr lang="en-AU" dirty="0"/>
              <a:t>Research misconduct occurs when researchers fail to meet their obligations and responsibilities and do not conduct research with </a:t>
            </a:r>
            <a:r>
              <a:rPr lang="en-AU" b="1" dirty="0">
                <a:solidFill>
                  <a:srgbClr val="008397"/>
                </a:solidFill>
              </a:rPr>
              <a:t>integrity</a:t>
            </a:r>
          </a:p>
          <a:p>
            <a:pPr>
              <a:lnSpc>
                <a:spcPct val="110000"/>
              </a:lnSpc>
              <a:spcBef>
                <a:spcPts val="2400"/>
              </a:spcBef>
            </a:pPr>
            <a:endParaRPr lang="en-AU" b="1" dirty="0">
              <a:solidFill>
                <a:srgbClr val="008397"/>
              </a:solidFill>
            </a:endParaRPr>
          </a:p>
        </p:txBody>
      </p:sp>
      <p:sp>
        <p:nvSpPr>
          <p:cNvPr id="4" name="object 2"/>
          <p:cNvSpPr/>
          <p:nvPr/>
        </p:nvSpPr>
        <p:spPr>
          <a:xfrm>
            <a:off x="429" y="4010"/>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
        <p:nvSpPr>
          <p:cNvPr id="39" name="Rounded Rectangle 38"/>
          <p:cNvSpPr/>
          <p:nvPr/>
        </p:nvSpPr>
        <p:spPr>
          <a:xfrm rot="16200000">
            <a:off x="-529400" y="4380162"/>
            <a:ext cx="2808585" cy="814118"/>
          </a:xfrm>
          <a:prstGeom prst="roundRect">
            <a:avLst/>
          </a:prstGeom>
          <a:solidFill>
            <a:srgbClr val="0083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a:t>Impacts</a:t>
            </a:r>
          </a:p>
        </p:txBody>
      </p:sp>
      <p:sp>
        <p:nvSpPr>
          <p:cNvPr id="40" name="Rounded Rectangle 39"/>
          <p:cNvSpPr/>
          <p:nvPr/>
        </p:nvSpPr>
        <p:spPr>
          <a:xfrm>
            <a:off x="2137101" y="3382927"/>
            <a:ext cx="3501347" cy="600102"/>
          </a:xfrm>
          <a:prstGeom prst="roundRect">
            <a:avLst/>
          </a:prstGeom>
          <a:solidFill>
            <a:srgbClr val="0990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t>People, animals, environment</a:t>
            </a:r>
            <a:endParaRPr lang="en-AU" sz="1600" dirty="0"/>
          </a:p>
        </p:txBody>
      </p:sp>
      <p:sp>
        <p:nvSpPr>
          <p:cNvPr id="41" name="Rounded Rectangle 40"/>
          <p:cNvSpPr/>
          <p:nvPr/>
        </p:nvSpPr>
        <p:spPr>
          <a:xfrm>
            <a:off x="2137100" y="4122773"/>
            <a:ext cx="3501347" cy="594518"/>
          </a:xfrm>
          <a:prstGeom prst="roundRect">
            <a:avLst/>
          </a:prstGeom>
          <a:solidFill>
            <a:srgbClr val="17A5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t>Society</a:t>
            </a:r>
            <a:endParaRPr lang="en-AU" sz="1600" dirty="0"/>
          </a:p>
        </p:txBody>
      </p:sp>
      <p:sp>
        <p:nvSpPr>
          <p:cNvPr id="42" name="Rounded Rectangle 41"/>
          <p:cNvSpPr/>
          <p:nvPr/>
        </p:nvSpPr>
        <p:spPr>
          <a:xfrm>
            <a:off x="2124731" y="4851343"/>
            <a:ext cx="3501347" cy="605907"/>
          </a:xfrm>
          <a:prstGeom prst="roundRect">
            <a:avLst/>
          </a:prstGeom>
          <a:solidFill>
            <a:srgbClr val="2DC5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t>University</a:t>
            </a:r>
            <a:endParaRPr lang="en-AU" sz="1600" dirty="0"/>
          </a:p>
        </p:txBody>
      </p:sp>
      <p:sp>
        <p:nvSpPr>
          <p:cNvPr id="43" name="Rounded Rectangle 42"/>
          <p:cNvSpPr/>
          <p:nvPr/>
        </p:nvSpPr>
        <p:spPr>
          <a:xfrm>
            <a:off x="2137099" y="5585605"/>
            <a:ext cx="3501347" cy="605907"/>
          </a:xfrm>
          <a:prstGeom prst="roundRect">
            <a:avLst/>
          </a:prstGeom>
          <a:solidFill>
            <a:srgbClr val="45E9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t>Researcher</a:t>
            </a:r>
            <a:endParaRPr lang="en-AU" sz="1600" dirty="0"/>
          </a:p>
        </p:txBody>
      </p:sp>
      <p:sp>
        <p:nvSpPr>
          <p:cNvPr id="38" name="Right Arrow 37"/>
          <p:cNvSpPr/>
          <p:nvPr/>
        </p:nvSpPr>
        <p:spPr>
          <a:xfrm>
            <a:off x="1406640" y="3491714"/>
            <a:ext cx="571740" cy="382528"/>
          </a:xfrm>
          <a:prstGeom prst="rightArrow">
            <a:avLst/>
          </a:prstGeom>
          <a:solidFill>
            <a:srgbClr val="008397"/>
          </a:solidFill>
          <a:ln>
            <a:solidFill>
              <a:srgbClr val="0083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8397"/>
              </a:solidFill>
            </a:endParaRPr>
          </a:p>
        </p:txBody>
      </p:sp>
      <p:sp>
        <p:nvSpPr>
          <p:cNvPr id="44" name="Right Arrow 43"/>
          <p:cNvSpPr/>
          <p:nvPr/>
        </p:nvSpPr>
        <p:spPr>
          <a:xfrm>
            <a:off x="1406640" y="4228768"/>
            <a:ext cx="571740" cy="382528"/>
          </a:xfrm>
          <a:prstGeom prst="rightArrow">
            <a:avLst/>
          </a:prstGeom>
          <a:solidFill>
            <a:srgbClr val="008397"/>
          </a:solidFill>
          <a:ln>
            <a:solidFill>
              <a:srgbClr val="0083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8397"/>
              </a:solidFill>
            </a:endParaRPr>
          </a:p>
        </p:txBody>
      </p:sp>
      <p:sp>
        <p:nvSpPr>
          <p:cNvPr id="45" name="Right Arrow 44"/>
          <p:cNvSpPr/>
          <p:nvPr/>
        </p:nvSpPr>
        <p:spPr>
          <a:xfrm>
            <a:off x="1409583" y="4963031"/>
            <a:ext cx="571740" cy="382528"/>
          </a:xfrm>
          <a:prstGeom prst="rightArrow">
            <a:avLst/>
          </a:prstGeom>
          <a:solidFill>
            <a:srgbClr val="008397"/>
          </a:solidFill>
          <a:ln>
            <a:solidFill>
              <a:srgbClr val="0083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8397"/>
              </a:solidFill>
            </a:endParaRPr>
          </a:p>
        </p:txBody>
      </p:sp>
      <p:sp>
        <p:nvSpPr>
          <p:cNvPr id="46" name="Right Arrow 45"/>
          <p:cNvSpPr/>
          <p:nvPr/>
        </p:nvSpPr>
        <p:spPr>
          <a:xfrm>
            <a:off x="1406640" y="5697294"/>
            <a:ext cx="571740" cy="382528"/>
          </a:xfrm>
          <a:prstGeom prst="rightArrow">
            <a:avLst/>
          </a:prstGeom>
          <a:solidFill>
            <a:srgbClr val="008397"/>
          </a:solidFill>
          <a:ln>
            <a:solidFill>
              <a:srgbClr val="0083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8397"/>
              </a:solidFill>
            </a:endParaRPr>
          </a:p>
        </p:txBody>
      </p:sp>
      <p:sp>
        <p:nvSpPr>
          <p:cNvPr id="47" name="Right Arrow 46"/>
          <p:cNvSpPr/>
          <p:nvPr/>
        </p:nvSpPr>
        <p:spPr>
          <a:xfrm>
            <a:off x="5769155" y="5697294"/>
            <a:ext cx="571740" cy="382528"/>
          </a:xfrm>
          <a:prstGeom prst="rightArrow">
            <a:avLst/>
          </a:prstGeom>
          <a:solidFill>
            <a:srgbClr val="008397"/>
          </a:solidFill>
          <a:ln>
            <a:solidFill>
              <a:srgbClr val="0083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008397"/>
              </a:solidFill>
            </a:endParaRPr>
          </a:p>
        </p:txBody>
      </p:sp>
      <p:sp>
        <p:nvSpPr>
          <p:cNvPr id="48" name="TextBox 47"/>
          <p:cNvSpPr txBox="1"/>
          <p:nvPr/>
        </p:nvSpPr>
        <p:spPr>
          <a:xfrm>
            <a:off x="6493591" y="5073006"/>
            <a:ext cx="5243923" cy="1631216"/>
          </a:xfrm>
          <a:prstGeom prst="rect">
            <a:avLst/>
          </a:prstGeom>
          <a:noFill/>
        </p:spPr>
        <p:txBody>
          <a:bodyPr wrap="square" rtlCol="0">
            <a:spAutoFit/>
          </a:bodyPr>
          <a:lstStyle/>
          <a:p>
            <a:pPr marL="342884" indent="-342884">
              <a:buClr>
                <a:srgbClr val="008397"/>
              </a:buClr>
              <a:buFont typeface="Arial" panose="020B0604020202020204" pitchFamily="34" charset="0"/>
              <a:buChar char="•"/>
            </a:pPr>
            <a:r>
              <a:rPr lang="en-AU" sz="2000" dirty="0"/>
              <a:t>Retraction of papers and research outputs</a:t>
            </a:r>
          </a:p>
          <a:p>
            <a:pPr marL="342884" indent="-342884">
              <a:buClr>
                <a:srgbClr val="008397"/>
              </a:buClr>
              <a:buFont typeface="Arial" panose="020B0604020202020204" pitchFamily="34" charset="0"/>
              <a:buChar char="•"/>
            </a:pPr>
            <a:r>
              <a:rPr lang="en-AU" sz="2000" dirty="0"/>
              <a:t>Return of research funds</a:t>
            </a:r>
          </a:p>
          <a:p>
            <a:pPr marL="342884" indent="-342884">
              <a:buClr>
                <a:srgbClr val="008397"/>
              </a:buClr>
              <a:buFont typeface="Arial" panose="020B0604020202020204" pitchFamily="34" charset="0"/>
              <a:buChar char="•"/>
            </a:pPr>
            <a:r>
              <a:rPr lang="en-AU" sz="2000" dirty="0"/>
              <a:t>Breakdown of research collaborations</a:t>
            </a:r>
          </a:p>
          <a:p>
            <a:pPr marL="342884" indent="-342884">
              <a:buClr>
                <a:srgbClr val="008397"/>
              </a:buClr>
              <a:buFont typeface="Arial" panose="020B0604020202020204" pitchFamily="34" charset="0"/>
              <a:buChar char="•"/>
            </a:pPr>
            <a:r>
              <a:rPr lang="en-AU" sz="2000" dirty="0"/>
              <a:t>Sanctions such as demotion, termination</a:t>
            </a:r>
          </a:p>
          <a:p>
            <a:pPr marL="342884" indent="-342884">
              <a:buClr>
                <a:srgbClr val="008397"/>
              </a:buClr>
              <a:buFont typeface="Arial" panose="020B0604020202020204" pitchFamily="34" charset="0"/>
              <a:buChar char="•"/>
            </a:pPr>
            <a:r>
              <a:rPr lang="en-AU" sz="2000" dirty="0"/>
              <a:t>Reputational damage</a:t>
            </a:r>
          </a:p>
        </p:txBody>
      </p:sp>
    </p:spTree>
    <p:extLst>
      <p:ext uri="{BB962C8B-B14F-4D97-AF65-F5344CB8AC3E}">
        <p14:creationId xmlns:p14="http://schemas.microsoft.com/office/powerpoint/2010/main" val="608686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 y="952755"/>
            <a:ext cx="12191144" cy="1476409"/>
          </a:xfrm>
        </p:spPr>
        <p:txBody>
          <a:bodyPr>
            <a:noAutofit/>
          </a:bodyPr>
          <a:lstStyle/>
          <a:p>
            <a:pPr algn="ctr"/>
            <a:r>
              <a:rPr lang="en-AU" sz="5400" b="1" dirty="0" smtClean="0">
                <a:latin typeface="+mn-lt"/>
              </a:rPr>
              <a:t>Research Integrity “hot spots”</a:t>
            </a:r>
            <a:br>
              <a:rPr lang="en-AU" sz="5400" b="1" dirty="0" smtClean="0">
                <a:latin typeface="+mn-lt"/>
              </a:rPr>
            </a:br>
            <a:r>
              <a:rPr lang="en-AU" sz="5400" b="1" dirty="0" smtClean="0">
                <a:latin typeface="+mn-lt"/>
              </a:rPr>
              <a:t> for HDR Students</a:t>
            </a:r>
            <a:endParaRPr lang="en-AU" sz="5400" b="1" dirty="0">
              <a:latin typeface="+mn-lt"/>
            </a:endParaRPr>
          </a:p>
        </p:txBody>
      </p:sp>
      <p:sp>
        <p:nvSpPr>
          <p:cNvPr id="3" name="Content Placeholder 2"/>
          <p:cNvSpPr>
            <a:spLocks noGrp="1"/>
          </p:cNvSpPr>
          <p:nvPr>
            <p:ph idx="1"/>
          </p:nvPr>
        </p:nvSpPr>
        <p:spPr>
          <a:xfrm>
            <a:off x="280069" y="2597971"/>
            <a:ext cx="11549914" cy="2851484"/>
          </a:xfrm>
        </p:spPr>
        <p:txBody>
          <a:bodyPr>
            <a:normAutofit lnSpcReduction="10000"/>
          </a:bodyPr>
          <a:lstStyle/>
          <a:p>
            <a:pPr lvl="2">
              <a:lnSpc>
                <a:spcPct val="110000"/>
              </a:lnSpc>
              <a:spcBef>
                <a:spcPts val="2400"/>
              </a:spcBef>
            </a:pPr>
            <a:r>
              <a:rPr lang="en-AU" sz="4400" b="1" dirty="0" smtClean="0">
                <a:solidFill>
                  <a:srgbClr val="FF0000"/>
                </a:solidFill>
              </a:rPr>
              <a:t>First principles: honesty, rigour, fairness</a:t>
            </a:r>
          </a:p>
          <a:p>
            <a:pPr lvl="2">
              <a:lnSpc>
                <a:spcPct val="110000"/>
              </a:lnSpc>
              <a:spcBef>
                <a:spcPts val="2400"/>
              </a:spcBef>
            </a:pPr>
            <a:r>
              <a:rPr lang="en-AU" sz="4400" b="1" dirty="0" smtClean="0">
                <a:solidFill>
                  <a:srgbClr val="008397"/>
                </a:solidFill>
              </a:rPr>
              <a:t>Managing Ethics</a:t>
            </a:r>
            <a:endParaRPr lang="en-AU" sz="4400" b="1" dirty="0">
              <a:solidFill>
                <a:srgbClr val="008397"/>
              </a:solidFill>
            </a:endParaRPr>
          </a:p>
          <a:p>
            <a:pPr lvl="2">
              <a:lnSpc>
                <a:spcPct val="110000"/>
              </a:lnSpc>
              <a:spcBef>
                <a:spcPts val="2400"/>
              </a:spcBef>
            </a:pPr>
            <a:r>
              <a:rPr lang="en-AU" sz="4400" b="1" dirty="0" smtClean="0">
                <a:solidFill>
                  <a:srgbClr val="008397"/>
                </a:solidFill>
              </a:rPr>
              <a:t>Authorship</a:t>
            </a:r>
          </a:p>
          <a:p>
            <a:pPr lvl="2">
              <a:lnSpc>
                <a:spcPct val="110000"/>
              </a:lnSpc>
              <a:spcBef>
                <a:spcPts val="2400"/>
              </a:spcBef>
            </a:pPr>
            <a:endParaRPr lang="en-AU" sz="4400" b="1" dirty="0" smtClean="0">
              <a:solidFill>
                <a:srgbClr val="008397"/>
              </a:solidFill>
            </a:endParaRPr>
          </a:p>
          <a:p>
            <a:pPr marL="0" indent="0">
              <a:lnSpc>
                <a:spcPct val="110000"/>
              </a:lnSpc>
              <a:spcBef>
                <a:spcPts val="2400"/>
              </a:spcBef>
              <a:buNone/>
            </a:pPr>
            <a:endParaRPr lang="en-AU" b="1" dirty="0">
              <a:solidFill>
                <a:srgbClr val="008397"/>
              </a:solidFill>
            </a:endParaRPr>
          </a:p>
        </p:txBody>
      </p:sp>
      <p:sp>
        <p:nvSpPr>
          <p:cNvPr id="4" name="object 2"/>
          <p:cNvSpPr/>
          <p:nvPr/>
        </p:nvSpPr>
        <p:spPr>
          <a:xfrm>
            <a:off x="429" y="-14462"/>
            <a:ext cx="12191144" cy="853421"/>
          </a:xfrm>
          <a:custGeom>
            <a:avLst/>
            <a:gdLst/>
            <a:ahLst/>
            <a:cxnLst/>
            <a:rect l="l" t="t" r="r" b="b"/>
            <a:pathLst>
              <a:path w="20102195" h="1421130">
                <a:moveTo>
                  <a:pt x="0" y="1420930"/>
                </a:moveTo>
                <a:lnTo>
                  <a:pt x="20101587" y="1420930"/>
                </a:lnTo>
                <a:lnTo>
                  <a:pt x="20101587" y="0"/>
                </a:lnTo>
                <a:lnTo>
                  <a:pt x="0" y="0"/>
                </a:lnTo>
                <a:lnTo>
                  <a:pt x="0" y="1420930"/>
                </a:lnTo>
                <a:close/>
              </a:path>
            </a:pathLst>
          </a:custGeom>
          <a:solidFill>
            <a:srgbClr val="008396"/>
          </a:solidFill>
        </p:spPr>
        <p:txBody>
          <a:bodyPr wrap="square" lIns="0" tIns="0" rIns="0" bIns="0" rtlCol="0"/>
          <a:lstStyle/>
          <a:p>
            <a:endParaRPr/>
          </a:p>
        </p:txBody>
      </p:sp>
      <p:grpSp>
        <p:nvGrpSpPr>
          <p:cNvPr id="5" name="Group 4"/>
          <p:cNvGrpSpPr/>
          <p:nvPr/>
        </p:nvGrpSpPr>
        <p:grpSpPr>
          <a:xfrm>
            <a:off x="140339" y="125771"/>
            <a:ext cx="3580339" cy="609898"/>
            <a:chOff x="330420" y="261142"/>
            <a:chExt cx="4507865" cy="767899"/>
          </a:xfrm>
        </p:grpSpPr>
        <p:sp>
          <p:nvSpPr>
            <p:cNvPr id="6" name="object 3"/>
            <p:cNvSpPr/>
            <p:nvPr/>
          </p:nvSpPr>
          <p:spPr>
            <a:xfrm>
              <a:off x="358694" y="273243"/>
              <a:ext cx="737870" cy="741680"/>
            </a:xfrm>
            <a:custGeom>
              <a:avLst/>
              <a:gdLst/>
              <a:ahLst/>
              <a:cxnLst/>
              <a:rect l="l" t="t" r="r" b="b"/>
              <a:pathLst>
                <a:path w="737869" h="741680">
                  <a:moveTo>
                    <a:pt x="0" y="0"/>
                  </a:moveTo>
                  <a:lnTo>
                    <a:pt x="737483" y="0"/>
                  </a:lnTo>
                  <a:lnTo>
                    <a:pt x="737483" y="741517"/>
                  </a:lnTo>
                  <a:lnTo>
                    <a:pt x="0" y="741517"/>
                  </a:lnTo>
                  <a:lnTo>
                    <a:pt x="0" y="0"/>
                  </a:lnTo>
                  <a:close/>
                </a:path>
              </a:pathLst>
            </a:custGeom>
            <a:solidFill>
              <a:srgbClr val="BE8E06"/>
            </a:solidFill>
          </p:spPr>
          <p:txBody>
            <a:bodyPr wrap="square" lIns="0" tIns="0" rIns="0" bIns="0" rtlCol="0"/>
            <a:lstStyle/>
            <a:p>
              <a:endParaRPr/>
            </a:p>
          </p:txBody>
        </p:sp>
        <p:sp>
          <p:nvSpPr>
            <p:cNvPr id="7" name="object 4"/>
            <p:cNvSpPr/>
            <p:nvPr/>
          </p:nvSpPr>
          <p:spPr>
            <a:xfrm>
              <a:off x="506348" y="405908"/>
              <a:ext cx="442176" cy="266125"/>
            </a:xfrm>
            <a:prstGeom prst="rect">
              <a:avLst/>
            </a:prstGeom>
            <a:blipFill>
              <a:blip r:embed="rId2" cstate="print"/>
              <a:stretch>
                <a:fillRect/>
              </a:stretch>
            </a:blipFill>
          </p:spPr>
          <p:txBody>
            <a:bodyPr wrap="square" lIns="0" tIns="0" rIns="0" bIns="0" rtlCol="0"/>
            <a:lstStyle/>
            <a:p>
              <a:endParaRPr/>
            </a:p>
          </p:txBody>
        </p:sp>
        <p:sp>
          <p:nvSpPr>
            <p:cNvPr id="8" name="object 5"/>
            <p:cNvSpPr/>
            <p:nvPr/>
          </p:nvSpPr>
          <p:spPr>
            <a:xfrm>
              <a:off x="742751" y="715861"/>
              <a:ext cx="203835" cy="0"/>
            </a:xfrm>
            <a:custGeom>
              <a:avLst/>
              <a:gdLst/>
              <a:ahLst/>
              <a:cxnLst/>
              <a:rect l="l" t="t" r="r" b="b"/>
              <a:pathLst>
                <a:path w="203834">
                  <a:moveTo>
                    <a:pt x="0" y="0"/>
                  </a:moveTo>
                  <a:lnTo>
                    <a:pt x="203416" y="0"/>
                  </a:lnTo>
                </a:path>
              </a:pathLst>
            </a:custGeom>
            <a:ln w="29218">
              <a:solidFill>
                <a:srgbClr val="FDFDFD"/>
              </a:solidFill>
            </a:ln>
          </p:spPr>
          <p:txBody>
            <a:bodyPr wrap="square" lIns="0" tIns="0" rIns="0" bIns="0" rtlCol="0"/>
            <a:lstStyle/>
            <a:p>
              <a:endParaRPr/>
            </a:p>
          </p:txBody>
        </p:sp>
        <p:sp>
          <p:nvSpPr>
            <p:cNvPr id="9" name="object 6"/>
            <p:cNvSpPr/>
            <p:nvPr/>
          </p:nvSpPr>
          <p:spPr>
            <a:xfrm>
              <a:off x="509490" y="701252"/>
              <a:ext cx="203835" cy="29845"/>
            </a:xfrm>
            <a:custGeom>
              <a:avLst/>
              <a:gdLst/>
              <a:ahLst/>
              <a:cxnLst/>
              <a:rect l="l" t="t" r="r" b="b"/>
              <a:pathLst>
                <a:path w="203834" h="29845">
                  <a:moveTo>
                    <a:pt x="203416" y="29218"/>
                  </a:moveTo>
                  <a:lnTo>
                    <a:pt x="7853" y="29218"/>
                  </a:lnTo>
                  <a:lnTo>
                    <a:pt x="5190" y="21987"/>
                  </a:lnTo>
                  <a:lnTo>
                    <a:pt x="3043" y="14609"/>
                  </a:lnTo>
                  <a:lnTo>
                    <a:pt x="1337" y="7230"/>
                  </a:lnTo>
                  <a:lnTo>
                    <a:pt x="0" y="0"/>
                  </a:lnTo>
                  <a:lnTo>
                    <a:pt x="203416" y="0"/>
                  </a:lnTo>
                  <a:lnTo>
                    <a:pt x="203416" y="29218"/>
                  </a:lnTo>
                  <a:close/>
                </a:path>
              </a:pathLst>
            </a:custGeom>
            <a:solidFill>
              <a:srgbClr val="FDFDFD"/>
            </a:solidFill>
          </p:spPr>
          <p:txBody>
            <a:bodyPr wrap="square" lIns="0" tIns="0" rIns="0" bIns="0" rtlCol="0"/>
            <a:lstStyle/>
            <a:p>
              <a:endParaRPr/>
            </a:p>
          </p:txBody>
        </p:sp>
        <p:sp>
          <p:nvSpPr>
            <p:cNvPr id="10" name="object 7"/>
            <p:cNvSpPr/>
            <p:nvPr/>
          </p:nvSpPr>
          <p:spPr>
            <a:xfrm>
              <a:off x="529910" y="758900"/>
              <a:ext cx="183515" cy="29845"/>
            </a:xfrm>
            <a:custGeom>
              <a:avLst/>
              <a:gdLst/>
              <a:ahLst/>
              <a:cxnLst/>
              <a:rect l="l" t="t" r="r" b="b"/>
              <a:pathLst>
                <a:path w="183515" h="29845">
                  <a:moveTo>
                    <a:pt x="182996" y="29218"/>
                  </a:moveTo>
                  <a:lnTo>
                    <a:pt x="18849" y="29218"/>
                  </a:lnTo>
                  <a:lnTo>
                    <a:pt x="13695" y="22432"/>
                  </a:lnTo>
                  <a:lnTo>
                    <a:pt x="8835" y="15201"/>
                  </a:lnTo>
                  <a:lnTo>
                    <a:pt x="4270" y="7674"/>
                  </a:lnTo>
                  <a:lnTo>
                    <a:pt x="0" y="0"/>
                  </a:lnTo>
                  <a:lnTo>
                    <a:pt x="182996" y="0"/>
                  </a:lnTo>
                  <a:lnTo>
                    <a:pt x="182996" y="29218"/>
                  </a:lnTo>
                  <a:close/>
                </a:path>
              </a:pathLst>
            </a:custGeom>
            <a:solidFill>
              <a:srgbClr val="FDFDFD"/>
            </a:solidFill>
          </p:spPr>
          <p:txBody>
            <a:bodyPr wrap="square" lIns="0" tIns="0" rIns="0" bIns="0" rtlCol="0"/>
            <a:lstStyle/>
            <a:p>
              <a:endParaRPr/>
            </a:p>
          </p:txBody>
        </p:sp>
        <p:sp>
          <p:nvSpPr>
            <p:cNvPr id="11" name="object 8"/>
            <p:cNvSpPr/>
            <p:nvPr/>
          </p:nvSpPr>
          <p:spPr>
            <a:xfrm>
              <a:off x="742751" y="773509"/>
              <a:ext cx="183515" cy="0"/>
            </a:xfrm>
            <a:custGeom>
              <a:avLst/>
              <a:gdLst/>
              <a:ahLst/>
              <a:cxnLst/>
              <a:rect l="l" t="t" r="r" b="b"/>
              <a:pathLst>
                <a:path w="183515">
                  <a:moveTo>
                    <a:pt x="0" y="0"/>
                  </a:moveTo>
                  <a:lnTo>
                    <a:pt x="182996" y="0"/>
                  </a:lnTo>
                </a:path>
              </a:pathLst>
            </a:custGeom>
            <a:ln w="29218">
              <a:solidFill>
                <a:srgbClr val="FDFDFD"/>
              </a:solidFill>
            </a:ln>
          </p:spPr>
          <p:txBody>
            <a:bodyPr wrap="square" lIns="0" tIns="0" rIns="0" bIns="0" rtlCol="0"/>
            <a:lstStyle/>
            <a:p>
              <a:endParaRPr/>
            </a:p>
          </p:txBody>
        </p:sp>
        <p:sp>
          <p:nvSpPr>
            <p:cNvPr id="12" name="object 9"/>
            <p:cNvSpPr/>
            <p:nvPr/>
          </p:nvSpPr>
          <p:spPr>
            <a:xfrm>
              <a:off x="573892" y="817337"/>
              <a:ext cx="139065" cy="29845"/>
            </a:xfrm>
            <a:custGeom>
              <a:avLst/>
              <a:gdLst/>
              <a:ahLst/>
              <a:cxnLst/>
              <a:rect l="l" t="t" r="r" b="b"/>
              <a:pathLst>
                <a:path w="139065" h="29844">
                  <a:moveTo>
                    <a:pt x="139014" y="29218"/>
                  </a:moveTo>
                  <a:lnTo>
                    <a:pt x="34557" y="29218"/>
                  </a:lnTo>
                  <a:lnTo>
                    <a:pt x="25402" y="22432"/>
                  </a:lnTo>
                  <a:lnTo>
                    <a:pt x="16689" y="15201"/>
                  </a:lnTo>
                  <a:lnTo>
                    <a:pt x="8271" y="7674"/>
                  </a:lnTo>
                  <a:lnTo>
                    <a:pt x="0" y="0"/>
                  </a:lnTo>
                  <a:lnTo>
                    <a:pt x="139014" y="0"/>
                  </a:lnTo>
                  <a:lnTo>
                    <a:pt x="139014" y="29218"/>
                  </a:lnTo>
                  <a:close/>
                </a:path>
              </a:pathLst>
            </a:custGeom>
            <a:solidFill>
              <a:srgbClr val="FDFDFD"/>
            </a:solidFill>
          </p:spPr>
          <p:txBody>
            <a:bodyPr wrap="square" lIns="0" tIns="0" rIns="0" bIns="0" rtlCol="0"/>
            <a:lstStyle/>
            <a:p>
              <a:endParaRPr/>
            </a:p>
          </p:txBody>
        </p:sp>
        <p:sp>
          <p:nvSpPr>
            <p:cNvPr id="13" name="object 10"/>
            <p:cNvSpPr/>
            <p:nvPr/>
          </p:nvSpPr>
          <p:spPr>
            <a:xfrm>
              <a:off x="742751" y="817337"/>
              <a:ext cx="138430" cy="29845"/>
            </a:xfrm>
            <a:custGeom>
              <a:avLst/>
              <a:gdLst/>
              <a:ahLst/>
              <a:cxnLst/>
              <a:rect l="l" t="t" r="r" b="b"/>
              <a:pathLst>
                <a:path w="138430" h="29844">
                  <a:moveTo>
                    <a:pt x="103671" y="29218"/>
                  </a:moveTo>
                  <a:lnTo>
                    <a:pt x="0" y="29218"/>
                  </a:lnTo>
                  <a:lnTo>
                    <a:pt x="0" y="0"/>
                  </a:lnTo>
                  <a:lnTo>
                    <a:pt x="138229" y="0"/>
                  </a:lnTo>
                  <a:lnTo>
                    <a:pt x="130289" y="7674"/>
                  </a:lnTo>
                  <a:lnTo>
                    <a:pt x="121834" y="15201"/>
                  </a:lnTo>
                  <a:lnTo>
                    <a:pt x="112937" y="22432"/>
                  </a:lnTo>
                  <a:lnTo>
                    <a:pt x="103671" y="29218"/>
                  </a:lnTo>
                  <a:close/>
                </a:path>
              </a:pathLst>
            </a:custGeom>
            <a:solidFill>
              <a:srgbClr val="FDFDFD"/>
            </a:solidFill>
          </p:spPr>
          <p:txBody>
            <a:bodyPr wrap="square" lIns="0" tIns="0" rIns="0" bIns="0" rtlCol="0"/>
            <a:lstStyle/>
            <a:p>
              <a:endParaRPr/>
            </a:p>
          </p:txBody>
        </p:sp>
        <p:sp>
          <p:nvSpPr>
            <p:cNvPr id="14" name="object 11"/>
            <p:cNvSpPr/>
            <p:nvPr/>
          </p:nvSpPr>
          <p:spPr>
            <a:xfrm>
              <a:off x="655573" y="875774"/>
              <a:ext cx="57785" cy="28575"/>
            </a:xfrm>
            <a:custGeom>
              <a:avLst/>
              <a:gdLst/>
              <a:ahLst/>
              <a:cxnLst/>
              <a:rect l="l" t="t" r="r" b="b"/>
              <a:pathLst>
                <a:path w="57784" h="28575">
                  <a:moveTo>
                    <a:pt x="57333" y="28428"/>
                  </a:moveTo>
                  <a:lnTo>
                    <a:pt x="42300" y="22321"/>
                  </a:lnTo>
                  <a:lnTo>
                    <a:pt x="27783" y="15102"/>
                  </a:lnTo>
                  <a:lnTo>
                    <a:pt x="0" y="0"/>
                  </a:lnTo>
                  <a:lnTo>
                    <a:pt x="57333" y="0"/>
                  </a:lnTo>
                  <a:lnTo>
                    <a:pt x="57333" y="28428"/>
                  </a:lnTo>
                  <a:close/>
                </a:path>
              </a:pathLst>
            </a:custGeom>
            <a:solidFill>
              <a:srgbClr val="FDFDFD"/>
            </a:solidFill>
          </p:spPr>
          <p:txBody>
            <a:bodyPr wrap="square" lIns="0" tIns="0" rIns="0" bIns="0" rtlCol="0"/>
            <a:lstStyle/>
            <a:p>
              <a:endParaRPr/>
            </a:p>
          </p:txBody>
        </p:sp>
        <p:sp>
          <p:nvSpPr>
            <p:cNvPr id="15" name="object 12"/>
            <p:cNvSpPr/>
            <p:nvPr/>
          </p:nvSpPr>
          <p:spPr>
            <a:xfrm>
              <a:off x="742752" y="875774"/>
              <a:ext cx="57150" cy="28575"/>
            </a:xfrm>
            <a:custGeom>
              <a:avLst/>
              <a:gdLst/>
              <a:ahLst/>
              <a:cxnLst/>
              <a:rect l="l" t="t" r="r" b="b"/>
              <a:pathLst>
                <a:path w="57150" h="28575">
                  <a:moveTo>
                    <a:pt x="0" y="28428"/>
                  </a:moveTo>
                  <a:lnTo>
                    <a:pt x="0" y="0"/>
                  </a:lnTo>
                  <a:lnTo>
                    <a:pt x="56548" y="0"/>
                  </a:lnTo>
                  <a:lnTo>
                    <a:pt x="28863" y="15102"/>
                  </a:lnTo>
                  <a:lnTo>
                    <a:pt x="14578" y="22321"/>
                  </a:lnTo>
                  <a:lnTo>
                    <a:pt x="0" y="28428"/>
                  </a:lnTo>
                  <a:close/>
                </a:path>
              </a:pathLst>
            </a:custGeom>
            <a:solidFill>
              <a:srgbClr val="FDFDFD"/>
            </a:solidFill>
          </p:spPr>
          <p:txBody>
            <a:bodyPr wrap="square" lIns="0" tIns="0" rIns="0" bIns="0" rtlCol="0"/>
            <a:lstStyle/>
            <a:p>
              <a:endParaRPr/>
            </a:p>
          </p:txBody>
        </p:sp>
        <p:sp>
          <p:nvSpPr>
            <p:cNvPr id="16" name="object 13"/>
            <p:cNvSpPr/>
            <p:nvPr/>
          </p:nvSpPr>
          <p:spPr>
            <a:xfrm>
              <a:off x="1125238" y="273240"/>
              <a:ext cx="3686810" cy="741680"/>
            </a:xfrm>
            <a:custGeom>
              <a:avLst/>
              <a:gdLst/>
              <a:ahLst/>
              <a:cxnLst/>
              <a:rect l="l" t="t" r="r" b="b"/>
              <a:pathLst>
                <a:path w="3686810" h="741680">
                  <a:moveTo>
                    <a:pt x="0" y="0"/>
                  </a:moveTo>
                  <a:lnTo>
                    <a:pt x="3686634" y="0"/>
                  </a:lnTo>
                  <a:lnTo>
                    <a:pt x="3686634" y="741518"/>
                  </a:lnTo>
                  <a:lnTo>
                    <a:pt x="0" y="741518"/>
                  </a:lnTo>
                  <a:lnTo>
                    <a:pt x="0" y="0"/>
                  </a:lnTo>
                  <a:close/>
                </a:path>
              </a:pathLst>
            </a:custGeom>
            <a:solidFill>
              <a:srgbClr val="000000"/>
            </a:solidFill>
          </p:spPr>
          <p:txBody>
            <a:bodyPr wrap="square" lIns="0" tIns="0" rIns="0" bIns="0" rtlCol="0"/>
            <a:lstStyle/>
            <a:p>
              <a:endParaRPr/>
            </a:p>
          </p:txBody>
        </p:sp>
        <p:sp>
          <p:nvSpPr>
            <p:cNvPr id="17" name="object 14"/>
            <p:cNvSpPr/>
            <p:nvPr/>
          </p:nvSpPr>
          <p:spPr>
            <a:xfrm>
              <a:off x="330420" y="261142"/>
              <a:ext cx="4507865" cy="0"/>
            </a:xfrm>
            <a:custGeom>
              <a:avLst/>
              <a:gdLst/>
              <a:ahLst/>
              <a:cxnLst/>
              <a:rect l="l" t="t" r="r" b="b"/>
              <a:pathLst>
                <a:path w="4507865">
                  <a:moveTo>
                    <a:pt x="0" y="0"/>
                  </a:moveTo>
                  <a:lnTo>
                    <a:pt x="4507779" y="0"/>
                  </a:lnTo>
                </a:path>
              </a:pathLst>
            </a:custGeom>
            <a:ln w="24195">
              <a:solidFill>
                <a:srgbClr val="FDFDFD"/>
              </a:solidFill>
            </a:ln>
          </p:spPr>
          <p:txBody>
            <a:bodyPr wrap="square" lIns="0" tIns="0" rIns="0" bIns="0" rtlCol="0"/>
            <a:lstStyle/>
            <a:p>
              <a:endParaRPr/>
            </a:p>
          </p:txBody>
        </p:sp>
        <p:sp>
          <p:nvSpPr>
            <p:cNvPr id="18" name="object 15"/>
            <p:cNvSpPr/>
            <p:nvPr/>
          </p:nvSpPr>
          <p:spPr>
            <a:xfrm>
              <a:off x="344557" y="273240"/>
              <a:ext cx="0" cy="741680"/>
            </a:xfrm>
            <a:custGeom>
              <a:avLst/>
              <a:gdLst/>
              <a:ahLst/>
              <a:cxnLst/>
              <a:rect l="l" t="t" r="r" b="b"/>
              <a:pathLst>
                <a:path h="741680">
                  <a:moveTo>
                    <a:pt x="0" y="0"/>
                  </a:moveTo>
                  <a:lnTo>
                    <a:pt x="0" y="741156"/>
                  </a:lnTo>
                </a:path>
              </a:pathLst>
            </a:custGeom>
            <a:ln w="28274">
              <a:solidFill>
                <a:srgbClr val="FDFDFD"/>
              </a:solidFill>
            </a:ln>
          </p:spPr>
          <p:txBody>
            <a:bodyPr wrap="square" lIns="0" tIns="0" rIns="0" bIns="0" rtlCol="0"/>
            <a:lstStyle/>
            <a:p>
              <a:endParaRPr/>
            </a:p>
          </p:txBody>
        </p:sp>
        <p:sp>
          <p:nvSpPr>
            <p:cNvPr id="19" name="object 16"/>
            <p:cNvSpPr/>
            <p:nvPr/>
          </p:nvSpPr>
          <p:spPr>
            <a:xfrm>
              <a:off x="330420" y="1029041"/>
              <a:ext cx="4507865" cy="0"/>
            </a:xfrm>
            <a:custGeom>
              <a:avLst/>
              <a:gdLst/>
              <a:ahLst/>
              <a:cxnLst/>
              <a:rect l="l" t="t" r="r" b="b"/>
              <a:pathLst>
                <a:path w="4507865">
                  <a:moveTo>
                    <a:pt x="0" y="0"/>
                  </a:moveTo>
                  <a:lnTo>
                    <a:pt x="4507779" y="0"/>
                  </a:lnTo>
                </a:path>
              </a:pathLst>
            </a:custGeom>
            <a:ln w="29289">
              <a:solidFill>
                <a:srgbClr val="FDFDFD"/>
              </a:solidFill>
            </a:ln>
          </p:spPr>
          <p:txBody>
            <a:bodyPr wrap="square" lIns="0" tIns="0" rIns="0" bIns="0" rtlCol="0"/>
            <a:lstStyle/>
            <a:p>
              <a:pPr algn="ctr"/>
              <a:endParaRPr/>
            </a:p>
          </p:txBody>
        </p:sp>
        <p:sp>
          <p:nvSpPr>
            <p:cNvPr id="20" name="object 17"/>
            <p:cNvSpPr/>
            <p:nvPr/>
          </p:nvSpPr>
          <p:spPr>
            <a:xfrm>
              <a:off x="1110708" y="273240"/>
              <a:ext cx="0" cy="741680"/>
            </a:xfrm>
            <a:custGeom>
              <a:avLst/>
              <a:gdLst/>
              <a:ahLst/>
              <a:cxnLst/>
              <a:rect l="l" t="t" r="r" b="b"/>
              <a:pathLst>
                <a:path h="741680">
                  <a:moveTo>
                    <a:pt x="0" y="0"/>
                  </a:moveTo>
                  <a:lnTo>
                    <a:pt x="0" y="741518"/>
                  </a:lnTo>
                </a:path>
              </a:pathLst>
            </a:custGeom>
            <a:ln w="29059">
              <a:solidFill>
                <a:srgbClr val="FDFDFD"/>
              </a:solidFill>
            </a:ln>
          </p:spPr>
          <p:txBody>
            <a:bodyPr wrap="square" lIns="0" tIns="0" rIns="0" bIns="0" rtlCol="0"/>
            <a:lstStyle/>
            <a:p>
              <a:endParaRPr/>
            </a:p>
          </p:txBody>
        </p:sp>
        <p:sp>
          <p:nvSpPr>
            <p:cNvPr id="21" name="object 18"/>
            <p:cNvSpPr/>
            <p:nvPr/>
          </p:nvSpPr>
          <p:spPr>
            <a:xfrm>
              <a:off x="4825036" y="273240"/>
              <a:ext cx="0" cy="741680"/>
            </a:xfrm>
            <a:custGeom>
              <a:avLst/>
              <a:gdLst/>
              <a:ahLst/>
              <a:cxnLst/>
              <a:rect l="l" t="t" r="r" b="b"/>
              <a:pathLst>
                <a:path h="741680">
                  <a:moveTo>
                    <a:pt x="0" y="0"/>
                  </a:moveTo>
                  <a:lnTo>
                    <a:pt x="0" y="741518"/>
                  </a:lnTo>
                </a:path>
              </a:pathLst>
            </a:custGeom>
            <a:ln w="26327">
              <a:solidFill>
                <a:srgbClr val="FDFDFD"/>
              </a:solidFill>
            </a:ln>
          </p:spPr>
          <p:txBody>
            <a:bodyPr wrap="square" lIns="0" tIns="0" rIns="0" bIns="0" rtlCol="0"/>
            <a:lstStyle/>
            <a:p>
              <a:endParaRPr/>
            </a:p>
          </p:txBody>
        </p:sp>
        <p:sp>
          <p:nvSpPr>
            <p:cNvPr id="22" name="object 19"/>
            <p:cNvSpPr/>
            <p:nvPr/>
          </p:nvSpPr>
          <p:spPr>
            <a:xfrm>
              <a:off x="3640852" y="563846"/>
              <a:ext cx="120165" cy="229010"/>
            </a:xfrm>
            <a:prstGeom prst="rect">
              <a:avLst/>
            </a:prstGeom>
            <a:blipFill>
              <a:blip r:embed="rId3" cstate="print"/>
              <a:stretch>
                <a:fillRect/>
              </a:stretch>
            </a:blipFill>
          </p:spPr>
          <p:txBody>
            <a:bodyPr wrap="square" lIns="0" tIns="0" rIns="0" bIns="0" rtlCol="0"/>
            <a:lstStyle/>
            <a:p>
              <a:endParaRPr/>
            </a:p>
          </p:txBody>
        </p:sp>
        <p:sp>
          <p:nvSpPr>
            <p:cNvPr id="23" name="object 20"/>
            <p:cNvSpPr/>
            <p:nvPr/>
          </p:nvSpPr>
          <p:spPr>
            <a:xfrm>
              <a:off x="2559366" y="479349"/>
              <a:ext cx="227329" cy="316865"/>
            </a:xfrm>
            <a:custGeom>
              <a:avLst/>
              <a:gdLst/>
              <a:ahLst/>
              <a:cxnLst/>
              <a:rect l="l" t="t" r="r" b="b"/>
              <a:pathLst>
                <a:path w="227330" h="316865">
                  <a:moveTo>
                    <a:pt x="113096" y="316665"/>
                  </a:moveTo>
                  <a:lnTo>
                    <a:pt x="65604" y="309373"/>
                  </a:lnTo>
                  <a:lnTo>
                    <a:pt x="30041" y="287940"/>
                  </a:lnTo>
                  <a:lnTo>
                    <a:pt x="7731" y="253033"/>
                  </a:lnTo>
                  <a:lnTo>
                    <a:pt x="0" y="205319"/>
                  </a:lnTo>
                  <a:lnTo>
                    <a:pt x="0" y="4738"/>
                  </a:lnTo>
                  <a:lnTo>
                    <a:pt x="4712" y="0"/>
                  </a:lnTo>
                  <a:lnTo>
                    <a:pt x="38484" y="0"/>
                  </a:lnTo>
                  <a:lnTo>
                    <a:pt x="38484" y="205319"/>
                  </a:lnTo>
                  <a:lnTo>
                    <a:pt x="44288" y="241065"/>
                  </a:lnTo>
                  <a:lnTo>
                    <a:pt x="60180" y="265039"/>
                  </a:lnTo>
                  <a:lnTo>
                    <a:pt x="83877" y="278501"/>
                  </a:lnTo>
                  <a:lnTo>
                    <a:pt x="113096" y="282708"/>
                  </a:lnTo>
                  <a:lnTo>
                    <a:pt x="199128" y="282708"/>
                  </a:lnTo>
                  <a:lnTo>
                    <a:pt x="195661" y="287940"/>
                  </a:lnTo>
                  <a:lnTo>
                    <a:pt x="159717" y="309373"/>
                  </a:lnTo>
                  <a:lnTo>
                    <a:pt x="113096" y="316665"/>
                  </a:lnTo>
                  <a:close/>
                </a:path>
                <a:path w="227330" h="316865">
                  <a:moveTo>
                    <a:pt x="199128" y="282708"/>
                  </a:moveTo>
                  <a:lnTo>
                    <a:pt x="113096" y="282708"/>
                  </a:lnTo>
                  <a:lnTo>
                    <a:pt x="142647" y="278501"/>
                  </a:lnTo>
                  <a:lnTo>
                    <a:pt x="166306" y="265039"/>
                  </a:lnTo>
                  <a:lnTo>
                    <a:pt x="182014" y="241065"/>
                  </a:lnTo>
                  <a:lnTo>
                    <a:pt x="187708" y="205319"/>
                  </a:lnTo>
                  <a:lnTo>
                    <a:pt x="187708" y="4738"/>
                  </a:lnTo>
                  <a:lnTo>
                    <a:pt x="193206" y="0"/>
                  </a:lnTo>
                  <a:lnTo>
                    <a:pt x="226978" y="0"/>
                  </a:lnTo>
                  <a:lnTo>
                    <a:pt x="226978" y="205319"/>
                  </a:lnTo>
                  <a:lnTo>
                    <a:pt x="218793" y="253033"/>
                  </a:lnTo>
                  <a:lnTo>
                    <a:pt x="199128" y="282708"/>
                  </a:lnTo>
                  <a:close/>
                </a:path>
              </a:pathLst>
            </a:custGeom>
            <a:solidFill>
              <a:srgbClr val="FDFDFD"/>
            </a:solidFill>
          </p:spPr>
          <p:txBody>
            <a:bodyPr wrap="square" lIns="0" tIns="0" rIns="0" bIns="0" rtlCol="0"/>
            <a:lstStyle/>
            <a:p>
              <a:endParaRPr/>
            </a:p>
          </p:txBody>
        </p:sp>
        <p:sp>
          <p:nvSpPr>
            <p:cNvPr id="24" name="object 21"/>
            <p:cNvSpPr/>
            <p:nvPr/>
          </p:nvSpPr>
          <p:spPr>
            <a:xfrm>
              <a:off x="3195534" y="563846"/>
              <a:ext cx="172001" cy="229010"/>
            </a:xfrm>
            <a:prstGeom prst="rect">
              <a:avLst/>
            </a:prstGeom>
            <a:blipFill>
              <a:blip r:embed="rId4" cstate="print"/>
              <a:stretch>
                <a:fillRect/>
              </a:stretch>
            </a:blipFill>
          </p:spPr>
          <p:txBody>
            <a:bodyPr wrap="square" lIns="0" tIns="0" rIns="0" bIns="0" rtlCol="0"/>
            <a:lstStyle/>
            <a:p>
              <a:endParaRPr/>
            </a:p>
          </p:txBody>
        </p:sp>
        <p:sp>
          <p:nvSpPr>
            <p:cNvPr id="25" name="object 22"/>
            <p:cNvSpPr/>
            <p:nvPr/>
          </p:nvSpPr>
          <p:spPr>
            <a:xfrm>
              <a:off x="3413088" y="560687"/>
              <a:ext cx="175142" cy="235327"/>
            </a:xfrm>
            <a:prstGeom prst="rect">
              <a:avLst/>
            </a:prstGeom>
            <a:blipFill>
              <a:blip r:embed="rId5" cstate="print"/>
              <a:stretch>
                <a:fillRect/>
              </a:stretch>
            </a:blipFill>
          </p:spPr>
          <p:txBody>
            <a:bodyPr wrap="square" lIns="0" tIns="0" rIns="0" bIns="0" rtlCol="0"/>
            <a:lstStyle/>
            <a:p>
              <a:endParaRPr/>
            </a:p>
          </p:txBody>
        </p:sp>
        <p:sp>
          <p:nvSpPr>
            <p:cNvPr id="26" name="object 23"/>
            <p:cNvSpPr/>
            <p:nvPr/>
          </p:nvSpPr>
          <p:spPr>
            <a:xfrm>
              <a:off x="3787721" y="560687"/>
              <a:ext cx="158649" cy="235327"/>
            </a:xfrm>
            <a:prstGeom prst="rect">
              <a:avLst/>
            </a:prstGeom>
            <a:blipFill>
              <a:blip r:embed="rId6" cstate="print"/>
              <a:stretch>
                <a:fillRect/>
              </a:stretch>
            </a:blipFill>
          </p:spPr>
          <p:txBody>
            <a:bodyPr wrap="square" lIns="0" tIns="0" rIns="0" bIns="0" rtlCol="0"/>
            <a:lstStyle/>
            <a:p>
              <a:endParaRPr/>
            </a:p>
          </p:txBody>
        </p:sp>
        <p:sp>
          <p:nvSpPr>
            <p:cNvPr id="27" name="object 24"/>
            <p:cNvSpPr/>
            <p:nvPr/>
          </p:nvSpPr>
          <p:spPr>
            <a:xfrm>
              <a:off x="4258956" y="563846"/>
              <a:ext cx="179070" cy="307340"/>
            </a:xfrm>
            <a:custGeom>
              <a:avLst/>
              <a:gdLst/>
              <a:ahLst/>
              <a:cxnLst/>
              <a:rect l="l" t="t" r="r" b="b"/>
              <a:pathLst>
                <a:path w="179070" h="307340">
                  <a:moveTo>
                    <a:pt x="60475" y="215585"/>
                  </a:moveTo>
                  <a:lnTo>
                    <a:pt x="35453" y="211476"/>
                  </a:lnTo>
                  <a:lnTo>
                    <a:pt x="16395" y="198113"/>
                  </a:lnTo>
                  <a:lnTo>
                    <a:pt x="4258" y="173941"/>
                  </a:lnTo>
                  <a:lnTo>
                    <a:pt x="0" y="137406"/>
                  </a:lnTo>
                  <a:lnTo>
                    <a:pt x="0" y="5527"/>
                  </a:lnTo>
                  <a:lnTo>
                    <a:pt x="4712" y="0"/>
                  </a:lnTo>
                  <a:lnTo>
                    <a:pt x="36128" y="0"/>
                  </a:lnTo>
                  <a:lnTo>
                    <a:pt x="36128" y="137406"/>
                  </a:lnTo>
                  <a:lnTo>
                    <a:pt x="38656" y="159221"/>
                  </a:lnTo>
                  <a:lnTo>
                    <a:pt x="45749" y="173336"/>
                  </a:lnTo>
                  <a:lnTo>
                    <a:pt x="56671" y="180937"/>
                  </a:lnTo>
                  <a:lnTo>
                    <a:pt x="70685" y="183208"/>
                  </a:lnTo>
                  <a:lnTo>
                    <a:pt x="129589" y="183208"/>
                  </a:lnTo>
                  <a:lnTo>
                    <a:pt x="126448" y="186366"/>
                  </a:lnTo>
                  <a:lnTo>
                    <a:pt x="113378" y="197928"/>
                  </a:lnTo>
                  <a:lnTo>
                    <a:pt x="98468" y="207194"/>
                  </a:lnTo>
                  <a:lnTo>
                    <a:pt x="81055" y="213351"/>
                  </a:lnTo>
                  <a:lnTo>
                    <a:pt x="60475" y="215585"/>
                  </a:lnTo>
                  <a:close/>
                </a:path>
                <a:path w="179070" h="307340">
                  <a:moveTo>
                    <a:pt x="129589" y="183208"/>
                  </a:moveTo>
                  <a:lnTo>
                    <a:pt x="70685" y="183208"/>
                  </a:lnTo>
                  <a:lnTo>
                    <a:pt x="87730" y="179432"/>
                  </a:lnTo>
                  <a:lnTo>
                    <a:pt x="103966" y="170178"/>
                  </a:lnTo>
                  <a:lnTo>
                    <a:pt x="118287" y="158554"/>
                  </a:lnTo>
                  <a:lnTo>
                    <a:pt x="129589" y="147671"/>
                  </a:lnTo>
                  <a:lnTo>
                    <a:pt x="142941" y="134247"/>
                  </a:lnTo>
                  <a:lnTo>
                    <a:pt x="142941" y="5527"/>
                  </a:lnTo>
                  <a:lnTo>
                    <a:pt x="147653" y="0"/>
                  </a:lnTo>
                  <a:lnTo>
                    <a:pt x="179069" y="0"/>
                  </a:lnTo>
                  <a:lnTo>
                    <a:pt x="179069" y="169783"/>
                  </a:lnTo>
                  <a:lnTo>
                    <a:pt x="142941" y="169783"/>
                  </a:lnTo>
                  <a:lnTo>
                    <a:pt x="129589" y="183208"/>
                  </a:lnTo>
                  <a:close/>
                </a:path>
                <a:path w="179070" h="307340">
                  <a:moveTo>
                    <a:pt x="54977" y="307189"/>
                  </a:moveTo>
                  <a:lnTo>
                    <a:pt x="16493" y="307189"/>
                  </a:lnTo>
                  <a:lnTo>
                    <a:pt x="16493" y="279550"/>
                  </a:lnTo>
                  <a:lnTo>
                    <a:pt x="21205" y="274022"/>
                  </a:lnTo>
                  <a:lnTo>
                    <a:pt x="54977" y="274022"/>
                  </a:lnTo>
                  <a:lnTo>
                    <a:pt x="94897" y="270234"/>
                  </a:lnTo>
                  <a:lnTo>
                    <a:pt x="122226" y="257932"/>
                  </a:lnTo>
                  <a:lnTo>
                    <a:pt x="137922" y="235710"/>
                  </a:lnTo>
                  <a:lnTo>
                    <a:pt x="142941" y="202160"/>
                  </a:lnTo>
                  <a:lnTo>
                    <a:pt x="142941" y="169783"/>
                  </a:lnTo>
                  <a:lnTo>
                    <a:pt x="179069" y="169783"/>
                  </a:lnTo>
                  <a:lnTo>
                    <a:pt x="179069" y="199791"/>
                  </a:lnTo>
                  <a:lnTo>
                    <a:pt x="170614" y="249554"/>
                  </a:lnTo>
                  <a:lnTo>
                    <a:pt x="146181" y="282807"/>
                  </a:lnTo>
                  <a:lnTo>
                    <a:pt x="107169" y="301402"/>
                  </a:lnTo>
                  <a:lnTo>
                    <a:pt x="54977" y="307189"/>
                  </a:lnTo>
                  <a:close/>
                </a:path>
              </a:pathLst>
            </a:custGeom>
            <a:solidFill>
              <a:srgbClr val="FDFDFD"/>
            </a:solidFill>
          </p:spPr>
          <p:txBody>
            <a:bodyPr wrap="square" lIns="0" tIns="0" rIns="0" bIns="0" rtlCol="0"/>
            <a:lstStyle/>
            <a:p>
              <a:endParaRPr/>
            </a:p>
          </p:txBody>
        </p:sp>
        <p:sp>
          <p:nvSpPr>
            <p:cNvPr id="28" name="object 25"/>
            <p:cNvSpPr/>
            <p:nvPr/>
          </p:nvSpPr>
          <p:spPr>
            <a:xfrm>
              <a:off x="4112088" y="511727"/>
              <a:ext cx="107314" cy="281305"/>
            </a:xfrm>
            <a:custGeom>
              <a:avLst/>
              <a:gdLst/>
              <a:ahLst/>
              <a:cxnLst/>
              <a:rect l="l" t="t" r="r" b="b"/>
              <a:pathLst>
                <a:path w="107314" h="281305">
                  <a:moveTo>
                    <a:pt x="106813" y="281129"/>
                  </a:moveTo>
                  <a:lnTo>
                    <a:pt x="74612" y="281129"/>
                  </a:lnTo>
                  <a:lnTo>
                    <a:pt x="44067" y="276280"/>
                  </a:lnTo>
                  <a:lnTo>
                    <a:pt x="20518" y="261880"/>
                  </a:lnTo>
                  <a:lnTo>
                    <a:pt x="5362" y="238153"/>
                  </a:lnTo>
                  <a:lnTo>
                    <a:pt x="0" y="205319"/>
                  </a:lnTo>
                  <a:lnTo>
                    <a:pt x="0" y="0"/>
                  </a:lnTo>
                  <a:lnTo>
                    <a:pt x="30630" y="0"/>
                  </a:lnTo>
                  <a:lnTo>
                    <a:pt x="36128" y="5527"/>
                  </a:lnTo>
                  <a:lnTo>
                    <a:pt x="36128" y="52119"/>
                  </a:lnTo>
                  <a:lnTo>
                    <a:pt x="95817" y="52119"/>
                  </a:lnTo>
                  <a:lnTo>
                    <a:pt x="100530" y="57647"/>
                  </a:lnTo>
                  <a:lnTo>
                    <a:pt x="100530" y="85286"/>
                  </a:lnTo>
                  <a:lnTo>
                    <a:pt x="36128" y="85286"/>
                  </a:lnTo>
                  <a:lnTo>
                    <a:pt x="36128" y="205319"/>
                  </a:lnTo>
                  <a:lnTo>
                    <a:pt x="38606" y="223309"/>
                  </a:lnTo>
                  <a:lnTo>
                    <a:pt x="45945" y="236709"/>
                  </a:lnTo>
                  <a:lnTo>
                    <a:pt x="57996" y="245075"/>
                  </a:lnTo>
                  <a:lnTo>
                    <a:pt x="74612" y="247962"/>
                  </a:lnTo>
                  <a:lnTo>
                    <a:pt x="98174" y="247962"/>
                  </a:lnTo>
                  <a:lnTo>
                    <a:pt x="102101" y="249541"/>
                  </a:lnTo>
                  <a:lnTo>
                    <a:pt x="103671" y="25191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29" name="object 26"/>
            <p:cNvSpPr/>
            <p:nvPr/>
          </p:nvSpPr>
          <p:spPr>
            <a:xfrm>
              <a:off x="3065945" y="479349"/>
              <a:ext cx="74295" cy="313690"/>
            </a:xfrm>
            <a:custGeom>
              <a:avLst/>
              <a:gdLst/>
              <a:ahLst/>
              <a:cxnLst/>
              <a:rect l="l" t="t" r="r" b="b"/>
              <a:pathLst>
                <a:path w="74294" h="313690">
                  <a:moveTo>
                    <a:pt x="73826" y="313506"/>
                  </a:moveTo>
                  <a:lnTo>
                    <a:pt x="43196" y="313506"/>
                  </a:lnTo>
                  <a:lnTo>
                    <a:pt x="37698" y="307979"/>
                  </a:lnTo>
                  <a:lnTo>
                    <a:pt x="37698" y="117663"/>
                  </a:lnTo>
                  <a:lnTo>
                    <a:pt x="3926" y="117663"/>
                  </a:lnTo>
                  <a:lnTo>
                    <a:pt x="0" y="112925"/>
                  </a:lnTo>
                  <a:lnTo>
                    <a:pt x="0" y="84496"/>
                  </a:lnTo>
                  <a:lnTo>
                    <a:pt x="69114" y="84496"/>
                  </a:lnTo>
                  <a:lnTo>
                    <a:pt x="73826" y="90024"/>
                  </a:lnTo>
                  <a:lnTo>
                    <a:pt x="73826" y="313506"/>
                  </a:lnTo>
                  <a:close/>
                </a:path>
                <a:path w="74294" h="313690">
                  <a:moveTo>
                    <a:pt x="69114" y="39484"/>
                  </a:moveTo>
                  <a:lnTo>
                    <a:pt x="37698" y="39484"/>
                  </a:lnTo>
                  <a:lnTo>
                    <a:pt x="37698"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0" name="object 27"/>
            <p:cNvSpPr/>
            <p:nvPr/>
          </p:nvSpPr>
          <p:spPr>
            <a:xfrm>
              <a:off x="3980142" y="479349"/>
              <a:ext cx="74295" cy="313690"/>
            </a:xfrm>
            <a:custGeom>
              <a:avLst/>
              <a:gdLst/>
              <a:ahLst/>
              <a:cxnLst/>
              <a:rect l="l" t="t" r="r" b="b"/>
              <a:pathLst>
                <a:path w="74295" h="313690">
                  <a:moveTo>
                    <a:pt x="73826" y="313506"/>
                  </a:moveTo>
                  <a:lnTo>
                    <a:pt x="43196" y="313506"/>
                  </a:lnTo>
                  <a:lnTo>
                    <a:pt x="38484" y="307979"/>
                  </a:lnTo>
                  <a:lnTo>
                    <a:pt x="38484" y="117663"/>
                  </a:lnTo>
                  <a:lnTo>
                    <a:pt x="3926" y="117663"/>
                  </a:lnTo>
                  <a:lnTo>
                    <a:pt x="0" y="112925"/>
                  </a:lnTo>
                  <a:lnTo>
                    <a:pt x="0" y="84496"/>
                  </a:lnTo>
                  <a:lnTo>
                    <a:pt x="69114" y="84496"/>
                  </a:lnTo>
                  <a:lnTo>
                    <a:pt x="73826" y="90024"/>
                  </a:lnTo>
                  <a:lnTo>
                    <a:pt x="73826" y="313506"/>
                  </a:lnTo>
                  <a:close/>
                </a:path>
                <a:path w="74295" h="313690">
                  <a:moveTo>
                    <a:pt x="69114" y="39484"/>
                  </a:moveTo>
                  <a:lnTo>
                    <a:pt x="38484" y="39484"/>
                  </a:lnTo>
                  <a:lnTo>
                    <a:pt x="38484" y="4738"/>
                  </a:lnTo>
                  <a:lnTo>
                    <a:pt x="43196" y="0"/>
                  </a:lnTo>
                  <a:lnTo>
                    <a:pt x="73826" y="0"/>
                  </a:lnTo>
                  <a:lnTo>
                    <a:pt x="73826" y="33956"/>
                  </a:lnTo>
                  <a:lnTo>
                    <a:pt x="69114" y="39484"/>
                  </a:lnTo>
                  <a:close/>
                </a:path>
              </a:pathLst>
            </a:custGeom>
            <a:solidFill>
              <a:srgbClr val="FDFDFD"/>
            </a:solidFill>
          </p:spPr>
          <p:txBody>
            <a:bodyPr wrap="square" lIns="0" tIns="0" rIns="0" bIns="0" rtlCol="0"/>
            <a:lstStyle/>
            <a:p>
              <a:endParaRPr/>
            </a:p>
          </p:txBody>
        </p:sp>
        <p:sp>
          <p:nvSpPr>
            <p:cNvPr id="31" name="object 28"/>
            <p:cNvSpPr/>
            <p:nvPr/>
          </p:nvSpPr>
          <p:spPr>
            <a:xfrm>
              <a:off x="2844464" y="560687"/>
              <a:ext cx="178284" cy="232168"/>
            </a:xfrm>
            <a:prstGeom prst="rect">
              <a:avLst/>
            </a:prstGeom>
            <a:blipFill>
              <a:blip r:embed="rId7" cstate="print"/>
              <a:stretch>
                <a:fillRect/>
              </a:stretch>
            </a:blipFill>
          </p:spPr>
          <p:txBody>
            <a:bodyPr wrap="square" lIns="0" tIns="0" rIns="0" bIns="0" rtlCol="0"/>
            <a:lstStyle/>
            <a:p>
              <a:endParaRPr/>
            </a:p>
          </p:txBody>
        </p:sp>
        <p:sp>
          <p:nvSpPr>
            <p:cNvPr id="32" name="object 29"/>
            <p:cNvSpPr/>
            <p:nvPr/>
          </p:nvSpPr>
          <p:spPr>
            <a:xfrm>
              <a:off x="1568200" y="563846"/>
              <a:ext cx="178284" cy="232168"/>
            </a:xfrm>
            <a:prstGeom prst="rect">
              <a:avLst/>
            </a:prstGeom>
            <a:blipFill>
              <a:blip r:embed="rId8" cstate="print"/>
              <a:stretch>
                <a:fillRect/>
              </a:stretch>
            </a:blipFill>
          </p:spPr>
          <p:txBody>
            <a:bodyPr wrap="square" lIns="0" tIns="0" rIns="0" bIns="0" rtlCol="0"/>
            <a:lstStyle/>
            <a:p>
              <a:endParaRPr/>
            </a:p>
          </p:txBody>
        </p:sp>
        <p:sp>
          <p:nvSpPr>
            <p:cNvPr id="33" name="object 30"/>
            <p:cNvSpPr/>
            <p:nvPr/>
          </p:nvSpPr>
          <p:spPr>
            <a:xfrm>
              <a:off x="1805389" y="563846"/>
              <a:ext cx="119379" cy="229010"/>
            </a:xfrm>
            <a:prstGeom prst="rect">
              <a:avLst/>
            </a:prstGeom>
            <a:blipFill>
              <a:blip r:embed="rId9" cstate="print"/>
              <a:stretch>
                <a:fillRect/>
              </a:stretch>
            </a:blipFill>
          </p:spPr>
          <p:txBody>
            <a:bodyPr wrap="square" lIns="0" tIns="0" rIns="0" bIns="0" rtlCol="0"/>
            <a:lstStyle/>
            <a:p>
              <a:endParaRPr/>
            </a:p>
          </p:txBody>
        </p:sp>
        <p:sp>
          <p:nvSpPr>
            <p:cNvPr id="34" name="object 31"/>
            <p:cNvSpPr/>
            <p:nvPr/>
          </p:nvSpPr>
          <p:spPr>
            <a:xfrm>
              <a:off x="1960897" y="511727"/>
              <a:ext cx="107314" cy="281305"/>
            </a:xfrm>
            <a:custGeom>
              <a:avLst/>
              <a:gdLst/>
              <a:ahLst/>
              <a:cxnLst/>
              <a:rect l="l" t="t" r="r" b="b"/>
              <a:pathLst>
                <a:path w="107314" h="281305">
                  <a:moveTo>
                    <a:pt x="106813" y="281129"/>
                  </a:moveTo>
                  <a:lnTo>
                    <a:pt x="74612" y="281129"/>
                  </a:lnTo>
                  <a:lnTo>
                    <a:pt x="44067" y="276292"/>
                  </a:lnTo>
                  <a:lnTo>
                    <a:pt x="20518" y="261979"/>
                  </a:lnTo>
                  <a:lnTo>
                    <a:pt x="5362" y="238486"/>
                  </a:lnTo>
                  <a:lnTo>
                    <a:pt x="0" y="206109"/>
                  </a:lnTo>
                  <a:lnTo>
                    <a:pt x="0" y="0"/>
                  </a:lnTo>
                  <a:lnTo>
                    <a:pt x="30630" y="0"/>
                  </a:lnTo>
                  <a:lnTo>
                    <a:pt x="35342" y="5527"/>
                  </a:lnTo>
                  <a:lnTo>
                    <a:pt x="35342" y="52909"/>
                  </a:lnTo>
                  <a:lnTo>
                    <a:pt x="95817" y="52909"/>
                  </a:lnTo>
                  <a:lnTo>
                    <a:pt x="100530" y="57647"/>
                  </a:lnTo>
                  <a:lnTo>
                    <a:pt x="100530" y="85286"/>
                  </a:lnTo>
                  <a:lnTo>
                    <a:pt x="35342" y="85286"/>
                  </a:lnTo>
                  <a:lnTo>
                    <a:pt x="35342" y="206109"/>
                  </a:lnTo>
                  <a:lnTo>
                    <a:pt x="37944" y="223766"/>
                  </a:lnTo>
                  <a:lnTo>
                    <a:pt x="45552" y="237203"/>
                  </a:lnTo>
                  <a:lnTo>
                    <a:pt x="57873" y="245753"/>
                  </a:lnTo>
                  <a:lnTo>
                    <a:pt x="74612" y="248752"/>
                  </a:lnTo>
                  <a:lnTo>
                    <a:pt x="98174" y="248752"/>
                  </a:lnTo>
                  <a:lnTo>
                    <a:pt x="101315" y="249541"/>
                  </a:lnTo>
                  <a:lnTo>
                    <a:pt x="106028" y="254280"/>
                  </a:lnTo>
                  <a:lnTo>
                    <a:pt x="106813" y="257438"/>
                  </a:lnTo>
                  <a:lnTo>
                    <a:pt x="106813" y="281129"/>
                  </a:lnTo>
                  <a:close/>
                </a:path>
              </a:pathLst>
            </a:custGeom>
            <a:solidFill>
              <a:srgbClr val="FDFDFD"/>
            </a:solidFill>
          </p:spPr>
          <p:txBody>
            <a:bodyPr wrap="square" lIns="0" tIns="0" rIns="0" bIns="0" rtlCol="0"/>
            <a:lstStyle/>
            <a:p>
              <a:endParaRPr/>
            </a:p>
          </p:txBody>
        </p:sp>
        <p:sp>
          <p:nvSpPr>
            <p:cNvPr id="35" name="object 32"/>
            <p:cNvSpPr/>
            <p:nvPr/>
          </p:nvSpPr>
          <p:spPr>
            <a:xfrm>
              <a:off x="2102267" y="479349"/>
              <a:ext cx="74295" cy="313690"/>
            </a:xfrm>
            <a:custGeom>
              <a:avLst/>
              <a:gdLst/>
              <a:ahLst/>
              <a:cxnLst/>
              <a:rect l="l" t="t" r="r" b="b"/>
              <a:pathLst>
                <a:path w="74294" h="313690">
                  <a:moveTo>
                    <a:pt x="73826" y="313506"/>
                  </a:moveTo>
                  <a:lnTo>
                    <a:pt x="43196" y="313506"/>
                  </a:lnTo>
                  <a:lnTo>
                    <a:pt x="38484" y="307979"/>
                  </a:lnTo>
                  <a:lnTo>
                    <a:pt x="38484" y="117663"/>
                  </a:lnTo>
                  <a:lnTo>
                    <a:pt x="3926" y="117663"/>
                  </a:lnTo>
                  <a:lnTo>
                    <a:pt x="0" y="112925"/>
                  </a:lnTo>
                  <a:lnTo>
                    <a:pt x="0" y="84496"/>
                  </a:lnTo>
                  <a:lnTo>
                    <a:pt x="8639" y="85286"/>
                  </a:lnTo>
                  <a:lnTo>
                    <a:pt x="69114" y="85286"/>
                  </a:lnTo>
                  <a:lnTo>
                    <a:pt x="73826" y="90024"/>
                  </a:lnTo>
                  <a:lnTo>
                    <a:pt x="73826" y="313506"/>
                  </a:lnTo>
                  <a:close/>
                </a:path>
                <a:path w="74294" h="313690">
                  <a:moveTo>
                    <a:pt x="69114" y="39484"/>
                  </a:moveTo>
                  <a:lnTo>
                    <a:pt x="38484" y="39484"/>
                  </a:lnTo>
                  <a:lnTo>
                    <a:pt x="38484" y="5527"/>
                  </a:lnTo>
                  <a:lnTo>
                    <a:pt x="43196" y="0"/>
                  </a:lnTo>
                  <a:lnTo>
                    <a:pt x="73826" y="0"/>
                  </a:lnTo>
                  <a:lnTo>
                    <a:pt x="73826" y="34746"/>
                  </a:lnTo>
                  <a:lnTo>
                    <a:pt x="69114" y="39484"/>
                  </a:lnTo>
                  <a:close/>
                </a:path>
              </a:pathLst>
            </a:custGeom>
            <a:solidFill>
              <a:srgbClr val="FDFDFD"/>
            </a:solidFill>
          </p:spPr>
          <p:txBody>
            <a:bodyPr wrap="square" lIns="0" tIns="0" rIns="0" bIns="0" rtlCol="0"/>
            <a:lstStyle/>
            <a:p>
              <a:endParaRPr/>
            </a:p>
          </p:txBody>
        </p:sp>
        <p:sp>
          <p:nvSpPr>
            <p:cNvPr id="36" name="object 33"/>
            <p:cNvSpPr/>
            <p:nvPr/>
          </p:nvSpPr>
          <p:spPr>
            <a:xfrm>
              <a:off x="2234214" y="560687"/>
              <a:ext cx="178284" cy="232168"/>
            </a:xfrm>
            <a:prstGeom prst="rect">
              <a:avLst/>
            </a:prstGeom>
            <a:blipFill>
              <a:blip r:embed="rId10" cstate="print"/>
              <a:stretch>
                <a:fillRect/>
              </a:stretch>
            </a:blipFill>
          </p:spPr>
          <p:txBody>
            <a:bodyPr wrap="square" lIns="0" tIns="0" rIns="0" bIns="0" rtlCol="0"/>
            <a:lstStyle/>
            <a:p>
              <a:endParaRPr/>
            </a:p>
          </p:txBody>
        </p:sp>
        <p:sp>
          <p:nvSpPr>
            <p:cNvPr id="37" name="object 34"/>
            <p:cNvSpPr/>
            <p:nvPr/>
          </p:nvSpPr>
          <p:spPr>
            <a:xfrm>
              <a:off x="1298811" y="476191"/>
              <a:ext cx="220979" cy="320040"/>
            </a:xfrm>
            <a:custGeom>
              <a:avLst/>
              <a:gdLst/>
              <a:ahLst/>
              <a:cxnLst/>
              <a:rect l="l" t="t" r="r" b="b"/>
              <a:pathLst>
                <a:path w="220980" h="320040">
                  <a:moveTo>
                    <a:pt x="156293" y="319824"/>
                  </a:moveTo>
                  <a:lnTo>
                    <a:pt x="136658" y="319824"/>
                  </a:lnTo>
                  <a:lnTo>
                    <a:pt x="86255" y="313014"/>
                  </a:lnTo>
                  <a:lnTo>
                    <a:pt x="47839" y="293770"/>
                  </a:lnTo>
                  <a:lnTo>
                    <a:pt x="20960" y="263876"/>
                  </a:lnTo>
                  <a:lnTo>
                    <a:pt x="5164" y="225112"/>
                  </a:lnTo>
                  <a:lnTo>
                    <a:pt x="0" y="179259"/>
                  </a:lnTo>
                  <a:lnTo>
                    <a:pt x="0" y="140564"/>
                  </a:lnTo>
                  <a:lnTo>
                    <a:pt x="6773" y="90770"/>
                  </a:lnTo>
                  <a:lnTo>
                    <a:pt x="26288" y="51513"/>
                  </a:lnTo>
                  <a:lnTo>
                    <a:pt x="57339" y="23096"/>
                  </a:lnTo>
                  <a:lnTo>
                    <a:pt x="98720" y="5824"/>
                  </a:lnTo>
                  <a:lnTo>
                    <a:pt x="149224" y="0"/>
                  </a:lnTo>
                  <a:lnTo>
                    <a:pt x="160220" y="0"/>
                  </a:lnTo>
                  <a:lnTo>
                    <a:pt x="164932" y="789"/>
                  </a:lnTo>
                  <a:lnTo>
                    <a:pt x="165717" y="789"/>
                  </a:lnTo>
                  <a:lnTo>
                    <a:pt x="176713" y="2369"/>
                  </a:lnTo>
                  <a:lnTo>
                    <a:pt x="181425" y="3158"/>
                  </a:lnTo>
                  <a:lnTo>
                    <a:pt x="182996" y="3158"/>
                  </a:lnTo>
                  <a:lnTo>
                    <a:pt x="192629" y="5515"/>
                  </a:lnTo>
                  <a:lnTo>
                    <a:pt x="201158" y="7798"/>
                  </a:lnTo>
                  <a:lnTo>
                    <a:pt x="208067" y="9932"/>
                  </a:lnTo>
                  <a:lnTo>
                    <a:pt x="212841" y="11845"/>
                  </a:lnTo>
                  <a:lnTo>
                    <a:pt x="215197" y="12635"/>
                  </a:lnTo>
                  <a:lnTo>
                    <a:pt x="219124" y="14214"/>
                  </a:lnTo>
                  <a:lnTo>
                    <a:pt x="220695" y="15004"/>
                  </a:lnTo>
                  <a:lnTo>
                    <a:pt x="220695" y="33956"/>
                  </a:lnTo>
                  <a:lnTo>
                    <a:pt x="142941" y="33956"/>
                  </a:lnTo>
                  <a:lnTo>
                    <a:pt x="102101" y="39842"/>
                  </a:lnTo>
                  <a:lnTo>
                    <a:pt x="68918" y="58535"/>
                  </a:lnTo>
                  <a:lnTo>
                    <a:pt x="46632" y="91591"/>
                  </a:lnTo>
                  <a:lnTo>
                    <a:pt x="38484" y="140564"/>
                  </a:lnTo>
                  <a:lnTo>
                    <a:pt x="38484" y="179259"/>
                  </a:lnTo>
                  <a:lnTo>
                    <a:pt x="45098" y="224901"/>
                  </a:lnTo>
                  <a:lnTo>
                    <a:pt x="64304" y="258327"/>
                  </a:lnTo>
                  <a:lnTo>
                    <a:pt x="95143" y="278871"/>
                  </a:lnTo>
                  <a:lnTo>
                    <a:pt x="136658" y="285867"/>
                  </a:lnTo>
                  <a:lnTo>
                    <a:pt x="220695" y="285867"/>
                  </a:lnTo>
                  <a:lnTo>
                    <a:pt x="220695" y="304820"/>
                  </a:lnTo>
                  <a:lnTo>
                    <a:pt x="173952" y="318430"/>
                  </a:lnTo>
                  <a:lnTo>
                    <a:pt x="156293" y="319824"/>
                  </a:lnTo>
                  <a:close/>
                </a:path>
                <a:path w="220980" h="320040">
                  <a:moveTo>
                    <a:pt x="217553" y="48960"/>
                  </a:moveTo>
                  <a:lnTo>
                    <a:pt x="212056" y="48960"/>
                  </a:lnTo>
                  <a:lnTo>
                    <a:pt x="210485" y="48171"/>
                  </a:lnTo>
                  <a:lnTo>
                    <a:pt x="208129" y="47381"/>
                  </a:lnTo>
                  <a:lnTo>
                    <a:pt x="170663" y="36288"/>
                  </a:lnTo>
                  <a:lnTo>
                    <a:pt x="142941" y="33956"/>
                  </a:lnTo>
                  <a:lnTo>
                    <a:pt x="220695" y="33956"/>
                  </a:lnTo>
                  <a:lnTo>
                    <a:pt x="220695" y="45802"/>
                  </a:lnTo>
                  <a:lnTo>
                    <a:pt x="217553" y="48960"/>
                  </a:lnTo>
                  <a:close/>
                </a:path>
                <a:path w="220980" h="320040">
                  <a:moveTo>
                    <a:pt x="220695" y="285867"/>
                  </a:moveTo>
                  <a:lnTo>
                    <a:pt x="156293" y="285867"/>
                  </a:lnTo>
                  <a:lnTo>
                    <a:pt x="171571" y="284818"/>
                  </a:lnTo>
                  <a:lnTo>
                    <a:pt x="186039" y="282215"/>
                  </a:lnTo>
                  <a:lnTo>
                    <a:pt x="198594" y="278871"/>
                  </a:lnTo>
                  <a:lnTo>
                    <a:pt x="210485" y="274812"/>
                  </a:lnTo>
                  <a:lnTo>
                    <a:pt x="217553" y="274812"/>
                  </a:lnTo>
                  <a:lnTo>
                    <a:pt x="220695" y="277181"/>
                  </a:lnTo>
                  <a:lnTo>
                    <a:pt x="220695" y="285867"/>
                  </a:lnTo>
                  <a:close/>
                </a:path>
              </a:pathLst>
            </a:custGeom>
            <a:solidFill>
              <a:srgbClr val="FDFDFD"/>
            </a:solidFill>
          </p:spPr>
          <p:txBody>
            <a:bodyPr wrap="square" lIns="0" tIns="0" rIns="0" bIns="0" rtlCol="0"/>
            <a:lstStyle/>
            <a:p>
              <a:endParaRPr/>
            </a:p>
          </p:txBody>
        </p:sp>
      </p:grpSp>
    </p:spTree>
    <p:extLst>
      <p:ext uri="{BB962C8B-B14F-4D97-AF65-F5344CB8AC3E}">
        <p14:creationId xmlns:p14="http://schemas.microsoft.com/office/powerpoint/2010/main" val="3438027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90DA26573EFA44B53E476A0ABAD168" ma:contentTypeVersion="11" ma:contentTypeDescription="Create a new document." ma:contentTypeScope="" ma:versionID="e1471c9fb9d20ba4806be9a0d1c643b0">
  <xsd:schema xmlns:xsd="http://www.w3.org/2001/XMLSchema" xmlns:xs="http://www.w3.org/2001/XMLSchema" xmlns:p="http://schemas.microsoft.com/office/2006/metadata/properties" xmlns:ns3="336de64a-5113-4a6b-96c0-43b2c7eff72d" xmlns:ns4="e3795fde-da63-48e6-9693-13b442cfd2da" targetNamespace="http://schemas.microsoft.com/office/2006/metadata/properties" ma:root="true" ma:fieldsID="8f40f52abcecface1de74c26d0194b63" ns3:_="" ns4:_="">
    <xsd:import namespace="336de64a-5113-4a6b-96c0-43b2c7eff72d"/>
    <xsd:import namespace="e3795fde-da63-48e6-9693-13b442cfd2d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6de64a-5113-4a6b-96c0-43b2c7eff72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795fde-da63-48e6-9693-13b442cfd2d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354B00-E335-4797-8C56-50DCABD032A9}">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336de64a-5113-4a6b-96c0-43b2c7eff72d"/>
    <ds:schemaRef ds:uri="http://schemas.microsoft.com/office/infopath/2007/PartnerControls"/>
    <ds:schemaRef ds:uri="http://purl.org/dc/elements/1.1/"/>
    <ds:schemaRef ds:uri="e3795fde-da63-48e6-9693-13b442cfd2da"/>
    <ds:schemaRef ds:uri="http://www.w3.org/XML/1998/namespace"/>
    <ds:schemaRef ds:uri="http://purl.org/dc/dcmitype/"/>
  </ds:schemaRefs>
</ds:datastoreItem>
</file>

<file path=customXml/itemProps2.xml><?xml version="1.0" encoding="utf-8"?>
<ds:datastoreItem xmlns:ds="http://schemas.openxmlformats.org/officeDocument/2006/customXml" ds:itemID="{9033C691-1C1D-466A-8408-829069695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6de64a-5113-4a6b-96c0-43b2c7eff72d"/>
    <ds:schemaRef ds:uri="e3795fde-da63-48e6-9693-13b442cfd2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A4E4692-4A6E-4149-B132-EB67528A60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423</TotalTime>
  <Words>1018</Words>
  <Application>Microsoft Office PowerPoint</Application>
  <PresentationFormat>Widescreen</PresentationFormat>
  <Paragraphs>117</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ROC structure, support &amp; services - general</vt:lpstr>
      <vt:lpstr>Higher Degree Research:  Welcome to the World of Research Integrity</vt:lpstr>
      <vt:lpstr>Principles of Responsible Research Conduct</vt:lpstr>
      <vt:lpstr>Responsibilities as a Curtin HDR student</vt:lpstr>
      <vt:lpstr>Which research policy applies?</vt:lpstr>
      <vt:lpstr>Research Initiation Guide</vt:lpstr>
      <vt:lpstr>Research Initiation Guide</vt:lpstr>
      <vt:lpstr>Research Misconduct</vt:lpstr>
      <vt:lpstr>Research Integrity “hot spots”  for HDR Students</vt:lpstr>
      <vt:lpstr>Managing Ethics</vt:lpstr>
      <vt:lpstr>Authorship</vt:lpstr>
      <vt:lpstr>PowerPoint Presentation</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 structure, support &amp; services - general</dc:title>
  <dc:creator>Felicity Kamid</dc:creator>
  <cp:lastModifiedBy>Jennifer Hoffman</cp:lastModifiedBy>
  <cp:revision>31</cp:revision>
  <dcterms:created xsi:type="dcterms:W3CDTF">2021-03-17T06:12:28Z</dcterms:created>
  <dcterms:modified xsi:type="dcterms:W3CDTF">2022-07-20T14:09:53Z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0x010100D590DA26573EFA44B53E476A0ABAD168</vt:lpwstr>
  </property>
</Properties>
</file>